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45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455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457" r:id="rId52"/>
    <p:sldId id="456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4" r:id="rId73"/>
    <p:sldId id="323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458" r:id="rId85"/>
    <p:sldId id="335" r:id="rId86"/>
    <p:sldId id="336" r:id="rId87"/>
    <p:sldId id="459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460" r:id="rId110"/>
    <p:sldId id="358" r:id="rId111"/>
    <p:sldId id="359" r:id="rId112"/>
    <p:sldId id="360" r:id="rId113"/>
    <p:sldId id="361" r:id="rId114"/>
    <p:sldId id="362" r:id="rId115"/>
    <p:sldId id="363" r:id="rId116"/>
    <p:sldId id="364" r:id="rId117"/>
    <p:sldId id="365" r:id="rId118"/>
    <p:sldId id="366" r:id="rId119"/>
    <p:sldId id="367" r:id="rId120"/>
    <p:sldId id="368" r:id="rId121"/>
    <p:sldId id="369" r:id="rId122"/>
    <p:sldId id="370" r:id="rId123"/>
    <p:sldId id="371" r:id="rId124"/>
    <p:sldId id="372" r:id="rId125"/>
    <p:sldId id="373" r:id="rId126"/>
    <p:sldId id="374" r:id="rId127"/>
    <p:sldId id="375" r:id="rId128"/>
    <p:sldId id="376" r:id="rId129"/>
    <p:sldId id="377" r:id="rId130"/>
    <p:sldId id="378" r:id="rId131"/>
    <p:sldId id="379" r:id="rId132"/>
    <p:sldId id="380" r:id="rId133"/>
    <p:sldId id="381" r:id="rId134"/>
    <p:sldId id="382" r:id="rId135"/>
    <p:sldId id="383" r:id="rId136"/>
    <p:sldId id="384" r:id="rId137"/>
    <p:sldId id="385" r:id="rId138"/>
    <p:sldId id="386" r:id="rId139"/>
    <p:sldId id="387" r:id="rId140"/>
    <p:sldId id="388" r:id="rId141"/>
    <p:sldId id="389" r:id="rId142"/>
    <p:sldId id="390" r:id="rId143"/>
    <p:sldId id="391" r:id="rId144"/>
    <p:sldId id="392" r:id="rId145"/>
    <p:sldId id="393" r:id="rId146"/>
    <p:sldId id="394" r:id="rId147"/>
    <p:sldId id="395" r:id="rId148"/>
    <p:sldId id="396" r:id="rId149"/>
    <p:sldId id="461" r:id="rId150"/>
    <p:sldId id="397" r:id="rId151"/>
    <p:sldId id="462" r:id="rId152"/>
    <p:sldId id="398" r:id="rId153"/>
    <p:sldId id="463" r:id="rId154"/>
    <p:sldId id="399" r:id="rId155"/>
    <p:sldId id="400" r:id="rId156"/>
    <p:sldId id="401" r:id="rId157"/>
    <p:sldId id="402" r:id="rId158"/>
    <p:sldId id="403" r:id="rId159"/>
    <p:sldId id="404" r:id="rId160"/>
    <p:sldId id="405" r:id="rId161"/>
    <p:sldId id="406" r:id="rId162"/>
    <p:sldId id="407" r:id="rId163"/>
    <p:sldId id="408" r:id="rId164"/>
    <p:sldId id="409" r:id="rId165"/>
    <p:sldId id="410" r:id="rId166"/>
    <p:sldId id="411" r:id="rId167"/>
    <p:sldId id="412" r:id="rId168"/>
    <p:sldId id="413" r:id="rId169"/>
    <p:sldId id="414" r:id="rId170"/>
    <p:sldId id="415" r:id="rId171"/>
    <p:sldId id="416" r:id="rId172"/>
    <p:sldId id="417" r:id="rId173"/>
    <p:sldId id="418" r:id="rId174"/>
    <p:sldId id="419" r:id="rId175"/>
    <p:sldId id="464" r:id="rId176"/>
    <p:sldId id="420" r:id="rId177"/>
    <p:sldId id="465" r:id="rId178"/>
    <p:sldId id="421" r:id="rId179"/>
    <p:sldId id="422" r:id="rId180"/>
    <p:sldId id="423" r:id="rId181"/>
    <p:sldId id="424" r:id="rId182"/>
    <p:sldId id="425" r:id="rId183"/>
    <p:sldId id="426" r:id="rId184"/>
    <p:sldId id="466" r:id="rId185"/>
    <p:sldId id="427" r:id="rId186"/>
    <p:sldId id="428" r:id="rId187"/>
    <p:sldId id="429" r:id="rId188"/>
    <p:sldId id="430" r:id="rId189"/>
    <p:sldId id="431" r:id="rId190"/>
    <p:sldId id="432" r:id="rId191"/>
    <p:sldId id="433" r:id="rId192"/>
    <p:sldId id="434" r:id="rId193"/>
    <p:sldId id="435" r:id="rId194"/>
    <p:sldId id="436" r:id="rId195"/>
    <p:sldId id="437" r:id="rId196"/>
    <p:sldId id="438" r:id="rId197"/>
    <p:sldId id="439" r:id="rId198"/>
    <p:sldId id="440" r:id="rId199"/>
    <p:sldId id="441" r:id="rId200"/>
    <p:sldId id="442" r:id="rId201"/>
    <p:sldId id="443" r:id="rId202"/>
    <p:sldId id="444" r:id="rId203"/>
    <p:sldId id="445" r:id="rId204"/>
    <p:sldId id="446" r:id="rId205"/>
    <p:sldId id="447" r:id="rId206"/>
    <p:sldId id="453" r:id="rId207"/>
    <p:sldId id="448" r:id="rId208"/>
    <p:sldId id="449" r:id="rId209"/>
    <p:sldId id="450" r:id="rId210"/>
    <p:sldId id="451" r:id="rId211"/>
    <p:sldId id="452" r:id="rId2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>
        <p:scale>
          <a:sx n="75" d="100"/>
          <a:sy n="75" d="100"/>
        </p:scale>
        <p:origin x="-3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tableStyles" Target="tableStyle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viewProps" Target="viewProp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theme" Target="theme/theme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A381A-4474-4D40-82CF-58B94FD4E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2CBB7-7E27-45BD-BEFB-C009E0722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5B95-27A9-475C-94F9-EE04B510C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60ED9-7331-4A85-8274-E8F9105B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5B065-5ACD-4E42-8D27-24CAC4FD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8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863F4-57C0-4947-93F6-840DE967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323112-168F-4726-BDD2-2445862CE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887E9-A72D-4C3A-91F9-C190F254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56D38-2DEB-4051-B687-9308B28B7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613B1-183C-40EC-BDC5-FB9775E2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9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37F7DA-A2DD-4C2B-8CD9-E1481AC27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439329-F582-45C7-9C7B-6E13E7FBE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CBE95-30D6-4077-AC0F-DD0A5B4F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29C45-7799-4849-8749-964A9367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3240-4716-496E-B811-0F2984FB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3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B635-6D4F-49C1-9ED2-841AF4DB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2025B-B996-4D12-91DC-54979D301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ADB-07E0-4A1F-ABDB-54D59A02E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E246F-021D-4BE3-A681-C1297893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6C476-171A-4823-82FF-A3D288C6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73E2C-80C5-4ABB-BB9B-54F49E97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C30CA-6A63-4322-85A3-48F12147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BA71D-C98D-45CE-B020-F635C31B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9867E-B1D9-42E1-86CE-4BF8031E2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4F391-0687-4D63-989B-1F5646E1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2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096A2-22FE-4AB6-8CAF-FA3F59E7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4A9EF-8995-4914-8795-EFC5B8692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C7467-1C7D-477E-B85F-838609708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B13E4-765B-4B69-A2A9-9D1EC320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4995D-06BD-4C16-9EA1-40A0D09C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64CBD-719A-4D22-8128-C66C647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5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D6C3D-934F-4B50-A12E-C96DE07F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C47B0-282B-41C6-A793-E253799A7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C5C45-CF00-401F-8605-D525A95FD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BD418F-AF67-42C2-8BE5-C33BFC91D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33692-3D4D-4F33-843E-011CC4427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04C60-B17C-4C17-B523-9CFEEE43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627BD-F188-4F03-87CF-74D2289B4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73D85-6D65-4AD1-A6B5-28D1E820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3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6791-8070-4CB7-AFEE-8E017AF3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7AE94E-D6FE-430B-AF98-FB7898C2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7587E-5B5A-45A5-AEA2-C5B3BAA12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D6E45-EDF5-43B1-9682-A6CCEA63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8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D2F01A-BC0C-43D6-8118-F0114C20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CF2D59-1469-4F98-A1FD-DF9FABA5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BD88B-DC90-4362-B3AF-7A7D6D22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6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8BF05-1AF8-4C11-991E-8EA9C4ECD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C16F8-C65D-49DB-AD4E-CD248AAF6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8A0DC-E86B-40EF-85E1-4E89D5417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E7FB6-D890-4123-A3A7-03A5DD05E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B2186-5E1C-4124-B46F-1DE3B385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C994E-95B2-40C7-9281-D089C594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FDBE-C13B-495F-AAE8-26F16B84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73364-4903-4F4C-AE92-7EE391FC3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98E3B-43E9-48ED-B879-7F4936209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094C-A7D2-45DE-8A85-F852010F5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90E38-4B4E-4E28-8037-9C6743BC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9CC76-6F1E-427B-8AE6-5887C007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696583-2AE2-4EDC-90B5-65C290D1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A676E-74DB-44C0-B20E-727C7E4FF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7CCA4-B441-46C5-A484-5DB0B5385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3B039-41CE-468C-83A0-60A98FBDCDEF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814A7-783E-43FF-B46F-D124DBB5E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D12BB-EBB5-4CB8-9A0D-4231E106E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DFB7-6CFC-4206-B376-6DEBF053A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0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06A34-E143-49B7-ACE7-E0DE32AB1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936" y="14748"/>
            <a:ext cx="9144000" cy="1437422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PUBLIC HEALTH</a:t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NZANZU J. TWALIBU </a:t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BESTM (Hons) </a:t>
            </a:r>
            <a:r>
              <a:rPr lang="en-US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KyU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PGCRW (CBR), Cert. COMM HEALTH (SWITZERLAND), MPH (IHSU/CIU),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MEVS (KU) PhD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KU) PhD (KYU)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0BD73-978E-428B-A7A0-421F4B6B0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3936" y="1360283"/>
            <a:ext cx="9144000" cy="414392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sz="1800" b="1" dirty="0"/>
              <a:t>TOPIC 1</a:t>
            </a:r>
            <a:r>
              <a:rPr lang="en-US" sz="1800" dirty="0"/>
              <a:t>: </a:t>
            </a:r>
            <a:r>
              <a:rPr lang="en-US" sz="1800" b="1" dirty="0"/>
              <a:t>CONCEPT OF HEALTH </a:t>
            </a:r>
          </a:p>
          <a:p>
            <a:pPr algn="l"/>
            <a:r>
              <a:rPr lang="en-US" sz="1800" dirty="0"/>
              <a:t>1.1 Objectives </a:t>
            </a:r>
          </a:p>
          <a:p>
            <a:pPr algn="l"/>
            <a:r>
              <a:rPr lang="en-US" sz="1800" dirty="0"/>
              <a:t>1.2 Health </a:t>
            </a:r>
          </a:p>
          <a:p>
            <a:pPr algn="l"/>
            <a:r>
              <a:rPr lang="en-US" sz="1800" dirty="0"/>
              <a:t>1.3 Different perspectives on Health </a:t>
            </a:r>
          </a:p>
          <a:p>
            <a:pPr algn="l"/>
            <a:r>
              <a:rPr lang="en-US" sz="1800" dirty="0"/>
              <a:t>1.4 Determinants of Health </a:t>
            </a:r>
          </a:p>
          <a:p>
            <a:pPr algn="l"/>
            <a:r>
              <a:rPr lang="en-US" sz="1800" dirty="0"/>
              <a:t>1.5 Globalization and Health </a:t>
            </a:r>
          </a:p>
          <a:p>
            <a:pPr algn="l"/>
            <a:r>
              <a:rPr lang="en-US" sz="1800" dirty="0"/>
              <a:t>1.6 Model of Disease causation theories </a:t>
            </a:r>
          </a:p>
          <a:p>
            <a:pPr algn="l"/>
            <a:r>
              <a:rPr lang="en-US" sz="1800" dirty="0"/>
              <a:t>1.7 Exercise </a:t>
            </a:r>
          </a:p>
        </p:txBody>
      </p:sp>
    </p:spTree>
    <p:extLst>
      <p:ext uri="{BB962C8B-B14F-4D97-AF65-F5344CB8AC3E}">
        <p14:creationId xmlns:p14="http://schemas.microsoft.com/office/powerpoint/2010/main" val="27707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59C8-0962-421A-8B99-755EA04300C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000" b="1" dirty="0"/>
              <a:t>TOPIC 9: COMMUNITY BASED HEALTH SERVICES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636FA-FF78-46EE-84A8-B4C49CBF50F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/>
              <a:t>9.1 Learning Objectives </a:t>
            </a:r>
          </a:p>
          <a:p>
            <a:r>
              <a:rPr lang="en-US" dirty="0"/>
              <a:t>9.2 Introduction </a:t>
            </a:r>
          </a:p>
          <a:p>
            <a:r>
              <a:rPr lang="en-US" dirty="0"/>
              <a:t>9.3 Community responsibility </a:t>
            </a:r>
          </a:p>
          <a:p>
            <a:r>
              <a:rPr lang="en-US" dirty="0"/>
              <a:t>9.4 Community health councils </a:t>
            </a:r>
          </a:p>
          <a:p>
            <a:r>
              <a:rPr lang="en-US" dirty="0"/>
              <a:t>9.5 Community involvement in health (CIH) </a:t>
            </a:r>
          </a:p>
          <a:p>
            <a:r>
              <a:rPr lang="en-US" dirty="0"/>
              <a:t>9.6 Team approach in health service </a:t>
            </a:r>
          </a:p>
          <a:p>
            <a:r>
              <a:rPr lang="en-US" dirty="0"/>
              <a:t>9.6.1 Need for the health service team </a:t>
            </a:r>
          </a:p>
          <a:p>
            <a:r>
              <a:rPr lang="en-US" dirty="0"/>
              <a:t>9.6.2 The health team </a:t>
            </a:r>
          </a:p>
          <a:p>
            <a:r>
              <a:rPr lang="en-US" dirty="0"/>
              <a:t>9.6.3 Leader of the health team </a:t>
            </a:r>
          </a:p>
          <a:p>
            <a:r>
              <a:rPr lang="en-US" dirty="0"/>
              <a:t>9.7 Exercise </a:t>
            </a:r>
          </a:p>
        </p:txBody>
      </p:sp>
    </p:spTree>
    <p:extLst>
      <p:ext uri="{BB962C8B-B14F-4D97-AF65-F5344CB8AC3E}">
        <p14:creationId xmlns:p14="http://schemas.microsoft.com/office/powerpoint/2010/main" val="118262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B77AE-2C94-485E-A90B-3685FA0E22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BC8EF-713D-4DFE-8034-B3B8AE800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No one is "better" or "worse"; they are just different. This</a:t>
            </a:r>
          </a:p>
          <a:p>
            <a:r>
              <a:rPr lang="en-US" dirty="0">
                <a:latin typeface="ArialMT"/>
              </a:rPr>
              <a:t>is a challenge, what if a behavior is "wrong" from and</a:t>
            </a:r>
          </a:p>
          <a:p>
            <a:r>
              <a:rPr lang="en-US" dirty="0">
                <a:latin typeface="ArialMT"/>
              </a:rPr>
              <a:t>epidemiological perspective. How does one distinguish</a:t>
            </a:r>
          </a:p>
          <a:p>
            <a:r>
              <a:rPr lang="en-US" dirty="0">
                <a:latin typeface="ArialMT"/>
              </a:rPr>
              <a:t>between a 'dangerous' behavior (example, using HIV</a:t>
            </a:r>
          </a:p>
          <a:p>
            <a:r>
              <a:rPr lang="en-US" dirty="0">
                <a:latin typeface="ArialMT"/>
              </a:rPr>
              <a:t>contaminated needle) and behavior that are merely</a:t>
            </a:r>
          </a:p>
          <a:p>
            <a:r>
              <a:rPr lang="en-US" dirty="0">
                <a:latin typeface="ArialMT"/>
              </a:rPr>
              <a:t>different and therefore, seem odd? For example,</a:t>
            </a:r>
          </a:p>
          <a:p>
            <a:r>
              <a:rPr lang="en-US" dirty="0">
                <a:latin typeface="ArialMT"/>
              </a:rPr>
              <a:t>Bolivian peasants use very fine clay in a drink believed</a:t>
            </a:r>
          </a:p>
          <a:p>
            <a:r>
              <a:rPr lang="en-US" dirty="0">
                <a:latin typeface="ArialMT"/>
              </a:rPr>
              <a:t>to be good for digestion and stomach ailments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9826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F5080-76C0-4E09-90F6-EAD72694D8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C1F76-340A-4185-98DF-27DEC786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MT"/>
              </a:rPr>
              <a:t>3. The concept of holism is a</a:t>
            </a:r>
            <a:r>
              <a:rPr lang="en-US" dirty="0">
                <a:latin typeface="ArialMT"/>
              </a:rPr>
              <a:t>lso useful in looking at</a:t>
            </a:r>
          </a:p>
          <a:p>
            <a:r>
              <a:rPr lang="en-US" dirty="0">
                <a:latin typeface="ArialMT"/>
              </a:rPr>
              <a:t>health and disease cross culturally. Holism is an</a:t>
            </a:r>
          </a:p>
          <a:p>
            <a:r>
              <a:rPr lang="en-US" dirty="0">
                <a:latin typeface="ArialMT"/>
              </a:rPr>
              <a:t>approach used by anthropologists that looks at broad</a:t>
            </a:r>
          </a:p>
          <a:p>
            <a:r>
              <a:rPr lang="en-US" dirty="0">
                <a:latin typeface="ArialMT"/>
              </a:rPr>
              <a:t>context of whatever phenomenon is being studied.</a:t>
            </a:r>
          </a:p>
          <a:p>
            <a:r>
              <a:rPr lang="en-US" dirty="0">
                <a:latin typeface="ArialMT"/>
              </a:rPr>
              <a:t>Holism involves staying alert for unexpected influences,</a:t>
            </a:r>
          </a:p>
          <a:p>
            <a:r>
              <a:rPr lang="en-US" dirty="0">
                <a:latin typeface="ArialMT"/>
              </a:rPr>
              <a:t>because one never knows what may have a bearing on</a:t>
            </a:r>
          </a:p>
          <a:p>
            <a:r>
              <a:rPr lang="en-US" dirty="0">
                <a:latin typeface="ArialMT"/>
              </a:rPr>
              <a:t>the program one is trying to implement. For public</a:t>
            </a:r>
          </a:p>
          <a:p>
            <a:r>
              <a:rPr lang="en-US" dirty="0">
                <a:latin typeface="ArialMT"/>
              </a:rPr>
              <a:t>health, this is crucial because there may be diverse</a:t>
            </a:r>
          </a:p>
          <a:p>
            <a:r>
              <a:rPr lang="en-US" dirty="0">
                <a:latin typeface="ArialMT"/>
              </a:rPr>
              <a:t>factors influencing health and health behavior.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2298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8D13A-F8DB-4E70-9D28-275978106CB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3.4.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4B0D-D0E1-44AF-BA99-E74DC2A4B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Discuss the negative and positive influences of culture</a:t>
            </a:r>
          </a:p>
          <a:p>
            <a:r>
              <a:rPr lang="en-US" dirty="0">
                <a:latin typeface="ArialMT"/>
              </a:rPr>
              <a:t>to health by giving examples.</a:t>
            </a:r>
          </a:p>
          <a:p>
            <a:r>
              <a:rPr lang="en-US" dirty="0">
                <a:latin typeface="ArialMT"/>
              </a:rPr>
              <a:t>List cultural practices from your locality and discuss the</a:t>
            </a:r>
          </a:p>
          <a:p>
            <a:r>
              <a:rPr lang="en-US" dirty="0">
                <a:latin typeface="ArialMT"/>
              </a:rPr>
              <a:t>influence of these cultural practices on the health of your</a:t>
            </a:r>
          </a:p>
          <a:p>
            <a:r>
              <a:rPr lang="en-US" dirty="0">
                <a:latin typeface="ArialMT"/>
              </a:rPr>
              <a:t>community.</a:t>
            </a:r>
          </a:p>
          <a:p>
            <a:r>
              <a:rPr lang="en-US" dirty="0">
                <a:latin typeface="ArialMT"/>
              </a:rPr>
              <a:t>How does culture affect health of a certain community?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629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31226-2BD7-4AB6-9748-EEABE34F6E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rial-BoldMT"/>
              </a:rPr>
              <a:t>TOPIC 4: TRADITIONAL HEALTH CARE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28C31-36BD-40C8-8A6B-ABC0CADFF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4.1 Learning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Describe the traditional beliefs &amp;practices linked</a:t>
            </a:r>
          </a:p>
          <a:p>
            <a:r>
              <a:rPr lang="en-US" dirty="0">
                <a:latin typeface="ArialMT"/>
              </a:rPr>
              <a:t>to health .</a:t>
            </a:r>
          </a:p>
          <a:p>
            <a:r>
              <a:rPr lang="en-US" dirty="0">
                <a:latin typeface="ArialMT"/>
              </a:rPr>
              <a:t>Appreciate the importance of traditional health</a:t>
            </a:r>
          </a:p>
          <a:p>
            <a:r>
              <a:rPr lang="en-US" dirty="0">
                <a:latin typeface="ArialMT"/>
              </a:rPr>
              <a:t>practices in modern medicine</a:t>
            </a:r>
          </a:p>
          <a:p>
            <a:r>
              <a:rPr lang="en-US" dirty="0">
                <a:latin typeface="ArialMT"/>
              </a:rPr>
              <a:t>Discuss the structure of traditional 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2594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5423C-7C62-41CC-A7B1-9768A2ECFA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4.2 Introduction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47E81-E072-4A11-9CDB-C1100D842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Nowadays, there is a mix of western biomedicine and</a:t>
            </a:r>
          </a:p>
          <a:p>
            <a:r>
              <a:rPr lang="en-US" dirty="0">
                <a:latin typeface="ArialMT"/>
              </a:rPr>
              <a:t>indigenous practices in the</a:t>
            </a:r>
          </a:p>
          <a:p>
            <a:r>
              <a:rPr lang="en-US" dirty="0">
                <a:latin typeface="ArialMT"/>
              </a:rPr>
              <a:t>health care in different parts of the world, especially in</a:t>
            </a:r>
          </a:p>
          <a:p>
            <a:r>
              <a:rPr lang="en-US" dirty="0">
                <a:latin typeface="ArialMT"/>
              </a:rPr>
              <a:t>developing counties. Countries like Brazil and China</a:t>
            </a:r>
          </a:p>
          <a:p>
            <a:r>
              <a:rPr lang="en-US" dirty="0">
                <a:latin typeface="ArialMT"/>
              </a:rPr>
              <a:t>have well-developed traditional medicine in their health</a:t>
            </a:r>
          </a:p>
          <a:p>
            <a:r>
              <a:rPr lang="en-US" dirty="0">
                <a:latin typeface="ArialMT"/>
              </a:rPr>
              <a:t>care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74452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FCFC-880D-4C6F-9D55-A4D22504B0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4.3 Structure of Traditional Medicine</a:t>
            </a:r>
            <a:b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94BD1-A725-4EBB-B3F3-2CD50DE1C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In reality, traditional medicine in Africa is</a:t>
            </a:r>
          </a:p>
          <a:p>
            <a:r>
              <a:rPr lang="en-US" dirty="0">
                <a:latin typeface="ArialMT"/>
              </a:rPr>
              <a:t>characterized by great variation and has been shaped</a:t>
            </a:r>
          </a:p>
          <a:p>
            <a:r>
              <a:rPr lang="en-US" dirty="0">
                <a:latin typeface="ArialMT"/>
              </a:rPr>
              <a:t>by a host of ecological, social, cultural and historical</a:t>
            </a:r>
          </a:p>
          <a:p>
            <a:r>
              <a:rPr lang="en-US" dirty="0">
                <a:latin typeface="ArialMT"/>
              </a:rPr>
              <a:t>factors. First, variation in climate, elevation, topography</a:t>
            </a:r>
          </a:p>
          <a:p>
            <a:r>
              <a:rPr lang="en-US" dirty="0">
                <a:latin typeface="ArialMT"/>
              </a:rPr>
              <a:t>and soil type play a major role in the frequency and</a:t>
            </a:r>
          </a:p>
          <a:p>
            <a:r>
              <a:rPr lang="en-US" dirty="0">
                <a:latin typeface="ArialMT"/>
              </a:rPr>
              <a:t>distribution of diseases that traditional medicine is called</a:t>
            </a:r>
          </a:p>
          <a:p>
            <a:r>
              <a:rPr lang="en-US" dirty="0">
                <a:latin typeface="ArialMT"/>
              </a:rPr>
              <a:t>up on to deal with. Example, it is people who are living</a:t>
            </a:r>
          </a:p>
          <a:p>
            <a:r>
              <a:rPr lang="en-US" dirty="0">
                <a:latin typeface="ArialMT"/>
              </a:rPr>
              <a:t>in hot lands/low lands are </a:t>
            </a:r>
            <a:r>
              <a:rPr lang="en-US" dirty="0" err="1">
                <a:latin typeface="ArialMT"/>
              </a:rPr>
              <a:t>ethno</a:t>
            </a:r>
            <a:r>
              <a:rPr lang="en-US" dirty="0">
                <a:latin typeface="ArialMT"/>
              </a:rPr>
              <a:t> medically familiar with</a:t>
            </a:r>
          </a:p>
          <a:p>
            <a:r>
              <a:rPr lang="en-US" dirty="0">
                <a:latin typeface="ArialMT"/>
              </a:rPr>
              <a:t>visceral </a:t>
            </a:r>
            <a:r>
              <a:rPr lang="en-US" dirty="0" err="1">
                <a:latin typeface="ArialMT"/>
              </a:rPr>
              <a:t>leshmaniasis</a:t>
            </a:r>
            <a:r>
              <a:rPr lang="en-US" dirty="0">
                <a:latin typeface="ArialMT"/>
              </a:rPr>
              <a:t> and trypanosomiasis unlike the</a:t>
            </a:r>
          </a:p>
          <a:p>
            <a:r>
              <a:rPr lang="en-US" dirty="0">
                <a:latin typeface="ArialMT"/>
              </a:rPr>
              <a:t>people living in high lands who have their healing practices on common cold and rheumatism.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6366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6376-A257-4AAE-9FEB-3CB0326C88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4.3.1 </a:t>
            </a:r>
            <a:r>
              <a:rPr lang="en-US" sz="3200" b="1" dirty="0" err="1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Ethno</a:t>
            </a:r>
            <a: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 medical definition of Health</a:t>
            </a:r>
            <a:b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E084D-8420-426B-8AB9-B0A5FACC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In the Ethiopian </a:t>
            </a:r>
            <a:r>
              <a:rPr lang="en-US" dirty="0" err="1">
                <a:latin typeface="ArialMT"/>
              </a:rPr>
              <a:t>ethno</a:t>
            </a:r>
            <a:r>
              <a:rPr lang="en-US" dirty="0">
                <a:latin typeface="ArialMT"/>
              </a:rPr>
              <a:t> medical setting, health is defined</a:t>
            </a:r>
          </a:p>
          <a:p>
            <a:r>
              <a:rPr lang="en-US" dirty="0">
                <a:latin typeface="ArialMT"/>
              </a:rPr>
              <a:t>as a state of equilibrium among the physiological,</a:t>
            </a:r>
          </a:p>
          <a:p>
            <a:r>
              <a:rPr lang="en-US" dirty="0">
                <a:latin typeface="ArialMT"/>
              </a:rPr>
              <a:t>spiritual, cosmological, ecological, and social forces</a:t>
            </a:r>
          </a:p>
          <a:p>
            <a:r>
              <a:rPr lang="en-US" dirty="0">
                <a:latin typeface="ArialMT"/>
              </a:rPr>
              <a:t>surrounding man.</a:t>
            </a:r>
          </a:p>
          <a:p>
            <a:r>
              <a:rPr lang="en-US" dirty="0">
                <a:latin typeface="ArialMT"/>
              </a:rPr>
              <a:t>This state of balance is enhanced by factors of a</a:t>
            </a:r>
          </a:p>
          <a:p>
            <a:r>
              <a:rPr lang="en-US" dirty="0">
                <a:latin typeface="ArialMT"/>
              </a:rPr>
              <a:t>spiritual behavioral and physiological nature. First wellbeing</a:t>
            </a:r>
          </a:p>
          <a:p>
            <a:r>
              <a:rPr lang="en-US" dirty="0">
                <a:latin typeface="ArialMT"/>
              </a:rPr>
              <a:t>is thought to be secured by a peaceful relationship</a:t>
            </a:r>
          </a:p>
          <a:p>
            <a:r>
              <a:rPr lang="en-US" dirty="0">
                <a:latin typeface="ArialMT"/>
              </a:rPr>
              <a:t>with the supernatural world (Sky-God, nature and</a:t>
            </a:r>
          </a:p>
          <a:p>
            <a:r>
              <a:rPr lang="en-US" dirty="0">
                <a:latin typeface="ArialMT"/>
              </a:rPr>
              <a:t>ancestral sprites, magical agents).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1815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D8E8-4AE5-4FDD-A2A7-1686454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600" b="1" i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>4.3.1.1 </a:t>
            </a:r>
            <a: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Naturalistic ethnologies:</a:t>
            </a:r>
            <a:b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2D767-3E47-44C4-B06B-992FA828A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In this ethological theory, aliments are ascribed to</a:t>
            </a:r>
          </a:p>
          <a:p>
            <a:r>
              <a:rPr lang="en-US" dirty="0">
                <a:latin typeface="ArialMT"/>
              </a:rPr>
              <a:t>causes pertaining to the empirical domain and exclude</a:t>
            </a:r>
          </a:p>
          <a:p>
            <a:r>
              <a:rPr lang="en-US" dirty="0">
                <a:latin typeface="ArialMT"/>
              </a:rPr>
              <a:t>the intervention of a supernatural agent. Hence sickness</a:t>
            </a:r>
          </a:p>
          <a:p>
            <a:r>
              <a:rPr lang="en-US" dirty="0">
                <a:latin typeface="ArialMT"/>
              </a:rPr>
              <a:t>may result from</a:t>
            </a:r>
          </a:p>
          <a:p>
            <a:r>
              <a:rPr lang="en-US" i="1" dirty="0">
                <a:latin typeface="Arial" panose="020B0604020202020204" pitchFamily="34" charset="0"/>
              </a:rPr>
              <a:t>External factors </a:t>
            </a:r>
            <a:r>
              <a:rPr lang="en-US" dirty="0">
                <a:latin typeface="ArialMT"/>
              </a:rPr>
              <a:t>– such as a faulty interaction with the</a:t>
            </a:r>
          </a:p>
          <a:p>
            <a:r>
              <a:rPr lang="en-US" dirty="0">
                <a:latin typeface="ArialMT"/>
              </a:rPr>
              <a:t>environment, e.g. drinking polluted water, eating</a:t>
            </a:r>
          </a:p>
          <a:p>
            <a:r>
              <a:rPr lang="en-US" dirty="0">
                <a:latin typeface="ArialMT"/>
              </a:rPr>
              <a:t>unaccustomed or bad food, atmospheric charges,</a:t>
            </a:r>
          </a:p>
          <a:p>
            <a:r>
              <a:rPr lang="en-US" dirty="0">
                <a:latin typeface="ArialMT"/>
              </a:rPr>
              <a:t>inhaling dusts </a:t>
            </a:r>
            <a:r>
              <a:rPr lang="en-US" dirty="0" err="1">
                <a:latin typeface="ArialMT"/>
              </a:rPr>
              <a:t>etc</a:t>
            </a:r>
            <a:endParaRPr lang="en-US" dirty="0">
              <a:latin typeface="ArialMT"/>
            </a:endParaRPr>
          </a:p>
          <a:p>
            <a:r>
              <a:rPr lang="en-US" i="1" dirty="0">
                <a:latin typeface="Arial" panose="020B0604020202020204" pitchFamily="34" charset="0"/>
              </a:rPr>
              <a:t>Contagion through physical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081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732F-B528-4B0C-93B5-607BD604EC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4.3.1.2 Magico- religious domain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8927E-92CB-4109-98C5-7CF514A4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:</a:t>
            </a:r>
          </a:p>
          <a:p>
            <a:pPr algn="just"/>
            <a:r>
              <a:rPr lang="en-US" dirty="0">
                <a:latin typeface="ArialMT"/>
              </a:rPr>
              <a:t>In this domain of etiology for a disease, illnesses are</a:t>
            </a:r>
          </a:p>
          <a:p>
            <a:pPr algn="just"/>
            <a:r>
              <a:rPr lang="en-US" dirty="0">
                <a:latin typeface="ArialMT"/>
              </a:rPr>
              <a:t>attributed to God, nature and demonic sprites (e.g.</a:t>
            </a:r>
          </a:p>
          <a:p>
            <a:pPr algn="just"/>
            <a:r>
              <a:rPr lang="en-US" dirty="0">
                <a:latin typeface="ArialMT"/>
              </a:rPr>
              <a:t>“</a:t>
            </a:r>
            <a:r>
              <a:rPr lang="en-US" dirty="0" err="1">
                <a:latin typeface="ArialMT"/>
              </a:rPr>
              <a:t>Zar</a:t>
            </a:r>
            <a:r>
              <a:rPr lang="en-US" dirty="0">
                <a:latin typeface="ArialMT"/>
              </a:rPr>
              <a:t>”) ancestral ghosts, magical forces (evil eye, curse)</a:t>
            </a:r>
          </a:p>
          <a:p>
            <a:pPr algn="just"/>
            <a:r>
              <a:rPr lang="en-US" dirty="0">
                <a:latin typeface="ArialMT"/>
              </a:rPr>
              <a:t>and breach of social taboos or personal vows. Violation</a:t>
            </a:r>
          </a:p>
          <a:p>
            <a:pPr algn="just"/>
            <a:r>
              <a:rPr lang="en-US" dirty="0">
                <a:latin typeface="ArialMT"/>
              </a:rPr>
              <a:t>of religious and social norms is thought to bring about</a:t>
            </a:r>
          </a:p>
          <a:p>
            <a:pPr algn="just"/>
            <a:r>
              <a:rPr lang="en-US" dirty="0">
                <a:latin typeface="ArialMT"/>
              </a:rPr>
              <a:t>divine retribution in the form of epidemics. Moreover,</a:t>
            </a:r>
          </a:p>
        </p:txBody>
      </p:sp>
    </p:spTree>
    <p:extLst>
      <p:ext uri="{BB962C8B-B14F-4D97-AF65-F5344CB8AC3E}">
        <p14:creationId xmlns:p14="http://schemas.microsoft.com/office/powerpoint/2010/main" val="259648469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EB78-B4FC-4E89-8DCF-4FDD4F3F2D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B256B-8D8E-4FA8-9A83-78EEABBEC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sprits are believed to seize humans, bringing about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prolonged illness while the diagnosis of possession by a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sprit generally requires the validation of a ritual expert.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Ailments such as mental illness and epilepsy are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routinely attributed to the action of an evil sprit.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21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E599-5035-4CC5-B667-22C3EDB3DF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1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CONCEPT OF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916EF-FFAB-4031-8E72-5AA322524EE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sz="3600" b="1" dirty="0">
                <a:latin typeface="Arial-BoldMT"/>
              </a:rPr>
              <a:t>1.1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Define health</a:t>
            </a:r>
          </a:p>
          <a:p>
            <a:r>
              <a:rPr lang="en-US" dirty="0">
                <a:latin typeface="ArialMT"/>
              </a:rPr>
              <a:t>Describe the different concepts and perspectives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of Health.</a:t>
            </a:r>
          </a:p>
          <a:p>
            <a:r>
              <a:rPr lang="en-US" dirty="0">
                <a:latin typeface="ArialMT"/>
              </a:rPr>
              <a:t>Describe determinants of health.</a:t>
            </a:r>
          </a:p>
          <a:p>
            <a:r>
              <a:rPr lang="en-US" dirty="0">
                <a:latin typeface="ArialMT"/>
              </a:rPr>
              <a:t>Define globalization &amp; list its advantages and</a:t>
            </a:r>
          </a:p>
          <a:p>
            <a:r>
              <a:rPr lang="en-US" dirty="0">
                <a:latin typeface="ArialMT"/>
              </a:rPr>
              <a:t>disadvantages on health population.</a:t>
            </a:r>
          </a:p>
          <a:p>
            <a:r>
              <a:rPr lang="en-US" dirty="0">
                <a:latin typeface="ArialMT"/>
              </a:rPr>
              <a:t>Describe the different models of disease</a:t>
            </a:r>
          </a:p>
          <a:p>
            <a:r>
              <a:rPr lang="en-US" dirty="0">
                <a:latin typeface="ArialMT"/>
              </a:rPr>
              <a:t>causation theories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BF00-ED52-4C8B-99D6-23BDCC3132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4.4. Traditional Perinatal Care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250CE-181C-4E00-9EC8-1D870B6B3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The majorities of East African women deliver at home and</a:t>
            </a:r>
          </a:p>
          <a:p>
            <a:r>
              <a:rPr lang="en-US" dirty="0">
                <a:latin typeface="ArialMT"/>
              </a:rPr>
              <a:t>follow the traditional birth customs. In this context,</a:t>
            </a:r>
          </a:p>
          <a:p>
            <a:r>
              <a:rPr lang="en-US" dirty="0">
                <a:latin typeface="ArialMT"/>
              </a:rPr>
              <a:t>traditional birth attendants play an important role in</a:t>
            </a:r>
          </a:p>
          <a:p>
            <a:r>
              <a:rPr lang="en-US" dirty="0">
                <a:latin typeface="ArialMT"/>
              </a:rPr>
              <a:t>prenatal and perinatal care.</a:t>
            </a:r>
          </a:p>
          <a:p>
            <a:r>
              <a:rPr lang="en-US" dirty="0">
                <a:latin typeface="ArialMT"/>
              </a:rPr>
              <a:t>These traditional birth attendants possess a vast range</a:t>
            </a:r>
          </a:p>
          <a:p>
            <a:r>
              <a:rPr lang="en-US" dirty="0">
                <a:latin typeface="ArialMT"/>
              </a:rPr>
              <a:t>of cumulative knowledge in the field of midwifery and</a:t>
            </a:r>
          </a:p>
          <a:p>
            <a:r>
              <a:rPr lang="en-US" dirty="0">
                <a:latin typeface="ArialMT"/>
              </a:rPr>
              <a:t>gynecological therapy. They are called especially in the</a:t>
            </a:r>
          </a:p>
          <a:p>
            <a:r>
              <a:rPr lang="en-US" dirty="0">
                <a:latin typeface="ArialMT"/>
              </a:rPr>
              <a:t>event of childbirth complications.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1936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E7A3-2974-441D-ABC6-ED2CCF9370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4.5. Secular Healing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97287-CF0B-4457-A8D0-EDF46F5E2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Many ailments are routinely explained with in as</a:t>
            </a:r>
          </a:p>
          <a:p>
            <a:r>
              <a:rPr lang="en-US" dirty="0">
                <a:latin typeface="ArialMT"/>
              </a:rPr>
              <a:t>empirical framework of illness etiology and treated with</a:t>
            </a:r>
          </a:p>
          <a:p>
            <a:r>
              <a:rPr lang="en-US" dirty="0">
                <a:latin typeface="ArialMT"/>
              </a:rPr>
              <a:t>curative practices, which do not involve Magico-religious</a:t>
            </a:r>
          </a:p>
          <a:p>
            <a:r>
              <a:rPr lang="en-US" dirty="0">
                <a:latin typeface="ArialMT"/>
              </a:rPr>
              <a:t>rituals. In this domain various levels of specialization</a:t>
            </a:r>
          </a:p>
          <a:p>
            <a:r>
              <a:rPr lang="en-US" dirty="0">
                <a:latin typeface="ArialMT"/>
              </a:rPr>
              <a:t>exists, ranging from home remedies to professional</a:t>
            </a:r>
          </a:p>
          <a:p>
            <a:r>
              <a:rPr lang="en-US" dirty="0">
                <a:latin typeface="ArialMT"/>
              </a:rPr>
              <a:t>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1865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1192-C0D9-4C03-8822-F4249A09F6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4.5.1 Self care</a:t>
            </a:r>
            <a:b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4521F-F70F-4AC3-8405-CC6480D7F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Self-care by household with out the use of professional</a:t>
            </a:r>
          </a:p>
          <a:p>
            <a:r>
              <a:rPr lang="en-US" dirty="0">
                <a:latin typeface="ArialMT"/>
              </a:rPr>
              <a:t>healers is common through out Ethiopia. A popular</a:t>
            </a:r>
          </a:p>
          <a:p>
            <a:r>
              <a:rPr lang="en-US" dirty="0">
                <a:latin typeface="ArialMT"/>
              </a:rPr>
              <a:t>remedy for different illnesses exists. For instance,</a:t>
            </a:r>
          </a:p>
          <a:p>
            <a:r>
              <a:rPr lang="en-US" dirty="0">
                <a:latin typeface="ArialMT"/>
              </a:rPr>
              <a:t>remedies for headache include coffee and lemon tea</a:t>
            </a:r>
          </a:p>
          <a:p>
            <a:r>
              <a:rPr lang="en-US" dirty="0">
                <a:latin typeface="ArialMT"/>
              </a:rPr>
              <a:t>drinking, and most ethnic groups place eucalyptus</a:t>
            </a:r>
          </a:p>
          <a:p>
            <a:r>
              <a:rPr lang="en-US" dirty="0">
                <a:latin typeface="ArialMT"/>
              </a:rPr>
              <a:t>leaves in the nostrils to treat colds. Rheumatism and</a:t>
            </a:r>
          </a:p>
          <a:p>
            <a:r>
              <a:rPr lang="en-US" dirty="0">
                <a:latin typeface="ArialMT"/>
              </a:rPr>
              <a:t>arthritis are treated with application of hot and dry</a:t>
            </a:r>
          </a:p>
          <a:p>
            <a:r>
              <a:rPr lang="en-US" dirty="0">
                <a:latin typeface="ArialMT"/>
              </a:rPr>
              <a:t>leaves on the afflicted part of the body, in some</a:t>
            </a:r>
          </a:p>
          <a:p>
            <a:r>
              <a:rPr lang="en-US" dirty="0">
                <a:latin typeface="ArialMT"/>
              </a:rPr>
              <a:t>population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0006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6510-611F-49D2-B487-D0B5B14295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4.5.2 Empirical Practitioners</a:t>
            </a:r>
            <a:r>
              <a:rPr lang="en-US" sz="1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/>
            </a:r>
            <a:br>
              <a:rPr lang="en-US" sz="1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C86EC-30DB-4B39-B9D7-2BFA19826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Beyond the self-care practices, Africans  use different</a:t>
            </a:r>
          </a:p>
          <a:p>
            <a:r>
              <a:rPr lang="en-US" dirty="0">
                <a:latin typeface="ArialMT"/>
              </a:rPr>
              <a:t>variety of traditional medical practitioners, who operate</a:t>
            </a:r>
          </a:p>
          <a:p>
            <a:r>
              <a:rPr lang="en-US" dirty="0">
                <a:latin typeface="ArialMT"/>
              </a:rPr>
              <a:t>predominantly at an empirical level. Group specific</a:t>
            </a:r>
          </a:p>
          <a:p>
            <a:r>
              <a:rPr lang="en-US" dirty="0">
                <a:latin typeface="ArialMT"/>
              </a:rPr>
              <a:t>taxonomic terms distinguish further </a:t>
            </a:r>
            <a:r>
              <a:rPr lang="en-US" dirty="0" err="1">
                <a:latin typeface="ArialMT"/>
              </a:rPr>
              <a:t>ethno</a:t>
            </a:r>
            <a:r>
              <a:rPr lang="en-US" dirty="0">
                <a:latin typeface="ArialMT"/>
              </a:rPr>
              <a:t> medical</a:t>
            </a:r>
          </a:p>
          <a:p>
            <a:r>
              <a:rPr lang="en-US" dirty="0">
                <a:latin typeface="ArialMT"/>
              </a:rPr>
              <a:t>competence. Thus, a </a:t>
            </a:r>
            <a:r>
              <a:rPr lang="en-US" dirty="0" err="1">
                <a:latin typeface="ArialMT"/>
              </a:rPr>
              <a:t>Sidamo</a:t>
            </a:r>
            <a:r>
              <a:rPr lang="en-US" dirty="0">
                <a:latin typeface="ArialMT"/>
              </a:rPr>
              <a:t> traditional medical</a:t>
            </a:r>
          </a:p>
          <a:p>
            <a:r>
              <a:rPr lang="en-US" dirty="0">
                <a:latin typeface="ArialMT"/>
              </a:rPr>
              <a:t>practitioner whose field of expertise is restricted solely to</a:t>
            </a:r>
          </a:p>
          <a:p>
            <a:r>
              <a:rPr lang="en-US" dirty="0">
                <a:latin typeface="ArialMT"/>
              </a:rPr>
              <a:t>the preparation of herbal concoctions is designated with</a:t>
            </a:r>
          </a:p>
          <a:p>
            <a:r>
              <a:rPr lang="en-US" dirty="0">
                <a:latin typeface="ArialMT"/>
              </a:rPr>
              <a:t>the term “</a:t>
            </a:r>
            <a:r>
              <a:rPr lang="en-US" i="1" dirty="0" err="1">
                <a:latin typeface="Arial" panose="020B0604020202020204" pitchFamily="34" charset="0"/>
              </a:rPr>
              <a:t>Taghissancho</a:t>
            </a:r>
            <a:r>
              <a:rPr lang="en-US" dirty="0">
                <a:latin typeface="ArialMT"/>
              </a:rPr>
              <a:t>”, meaning medicine maker. The</a:t>
            </a:r>
          </a:p>
        </p:txBody>
      </p:sp>
    </p:spTree>
    <p:extLst>
      <p:ext uri="{BB962C8B-B14F-4D97-AF65-F5344CB8AC3E}">
        <p14:creationId xmlns:p14="http://schemas.microsoft.com/office/powerpoint/2010/main" val="167634483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AFF0-8E57-48B3-BF95-D8CD8B29DD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81B03-03E1-437C-9CD1-C47B208D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Amhara also classify the traditional medical practitioners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as herbalists, “</a:t>
            </a:r>
            <a:r>
              <a:rPr lang="en-US" sz="3600" i="1" dirty="0" err="1">
                <a:solidFill>
                  <a:prstClr val="black"/>
                </a:solidFill>
                <a:latin typeface="Arial" panose="020B0604020202020204" pitchFamily="34" charset="0"/>
              </a:rPr>
              <a:t>Wegesha</a:t>
            </a:r>
            <a:r>
              <a:rPr lang="en-US" sz="3600" dirty="0">
                <a:solidFill>
                  <a:prstClr val="black"/>
                </a:solidFill>
                <a:latin typeface="ArialMT"/>
              </a:rPr>
              <a:t>” (bonesetter), uvula cutter, and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cupper. These people are not distinguishable from the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rest of the population in terms of social status or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insignia</a:t>
            </a:r>
            <a:r>
              <a:rPr lang="en-US" sz="1800" dirty="0">
                <a:solidFill>
                  <a:prstClr val="black"/>
                </a:solidFill>
                <a:latin typeface="ArialMT"/>
              </a:rPr>
              <a:t>. 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9889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B0AB1-C483-438B-9AEE-72CCD15E64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4.6. Exercise: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B97BC-3562-4E4B-8CD2-1D6E6F87C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Discuss the traditional health practices you know from</a:t>
            </a:r>
          </a:p>
          <a:p>
            <a:r>
              <a:rPr lang="en-US" dirty="0">
                <a:latin typeface="ArialMT"/>
              </a:rPr>
              <a:t>your locality, their intention and implication on health.</a:t>
            </a:r>
          </a:p>
          <a:p>
            <a:r>
              <a:rPr lang="en-US" dirty="0">
                <a:latin typeface="ArialMT"/>
              </a:rPr>
              <a:t>What are the differences between the naturalistic</a:t>
            </a:r>
          </a:p>
          <a:p>
            <a:r>
              <a:rPr lang="en-US" dirty="0">
                <a:latin typeface="ArialMT"/>
              </a:rPr>
              <a:t>ethnologies and magico-</a:t>
            </a:r>
            <a:r>
              <a:rPr lang="en-US" dirty="0" err="1">
                <a:latin typeface="ArialMT"/>
              </a:rPr>
              <a:t>religiuios</a:t>
            </a:r>
            <a:r>
              <a:rPr lang="en-US" dirty="0">
                <a:latin typeface="ArialMT"/>
              </a:rPr>
              <a:t> theories?</a:t>
            </a:r>
          </a:p>
          <a:p>
            <a:r>
              <a:rPr lang="en-US" dirty="0">
                <a:latin typeface="ArialMT"/>
              </a:rPr>
              <a:t>What is the definition of health according to the </a:t>
            </a:r>
            <a:r>
              <a:rPr lang="en-US" dirty="0" err="1">
                <a:latin typeface="ArialMT"/>
              </a:rPr>
              <a:t>ethno</a:t>
            </a:r>
            <a:endParaRPr lang="en-US" dirty="0">
              <a:latin typeface="ArialMT"/>
            </a:endParaRPr>
          </a:p>
          <a:p>
            <a:r>
              <a:rPr lang="en-US" dirty="0">
                <a:latin typeface="ArialMT"/>
              </a:rPr>
              <a:t>medical settings? And what are the factors affecting</a:t>
            </a:r>
          </a:p>
          <a:p>
            <a:r>
              <a:rPr lang="en-US" dirty="0">
                <a:latin typeface="ArialMT"/>
              </a:rPr>
              <a:t>health?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32187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0CC5-9412-4DAE-9B84-46858F7EFE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5: FAMILY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7C27-E185-4DB6-895F-B7790B18D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5.1 Learning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Define Family and family health.</a:t>
            </a:r>
          </a:p>
          <a:p>
            <a:r>
              <a:rPr lang="en-US" dirty="0">
                <a:latin typeface="ArialMT"/>
              </a:rPr>
              <a:t>Describe the reason why there is a focus on</a:t>
            </a:r>
          </a:p>
          <a:p>
            <a:r>
              <a:rPr lang="en-US" dirty="0">
                <a:latin typeface="ArialMT"/>
              </a:rPr>
              <a:t>family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802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4301-BE32-4B80-997E-6D47CEBEAE9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5.2 Family</a:t>
            </a:r>
            <a:b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5F8D4-B163-45A9-9FBB-B0207EEAE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Family is a social unit composed of group of individuals</a:t>
            </a:r>
          </a:p>
          <a:p>
            <a:r>
              <a:rPr lang="en-US" dirty="0">
                <a:latin typeface="ArialMT"/>
              </a:rPr>
              <a:t>who are related by blood or marriage or adoption, live</a:t>
            </a:r>
          </a:p>
          <a:p>
            <a:r>
              <a:rPr lang="en-US" dirty="0">
                <a:latin typeface="ArialMT"/>
              </a:rPr>
              <a:t>under the same roof and share a common kitchen,</a:t>
            </a:r>
          </a:p>
          <a:p>
            <a:r>
              <a:rPr lang="en-US" dirty="0">
                <a:latin typeface="ArialMT"/>
              </a:rPr>
              <a:t>and/or share common social responsibilities. Such social</a:t>
            </a:r>
          </a:p>
          <a:p>
            <a:r>
              <a:rPr lang="en-US" dirty="0">
                <a:latin typeface="ArialMT"/>
              </a:rPr>
              <a:t>unit is defined primarily by reference to relationships</a:t>
            </a:r>
          </a:p>
          <a:p>
            <a:r>
              <a:rPr lang="en-US" dirty="0">
                <a:latin typeface="ArialMT"/>
              </a:rPr>
              <a:t>which pertain to arise from reproductive process and</a:t>
            </a:r>
          </a:p>
          <a:p>
            <a:r>
              <a:rPr lang="en-US" dirty="0">
                <a:latin typeface="ArialMT"/>
              </a:rPr>
              <a:t>which are regulated by law or custom, especially</a:t>
            </a:r>
          </a:p>
          <a:p>
            <a:r>
              <a:rPr lang="en-US" dirty="0">
                <a:latin typeface="ArialMT"/>
              </a:rPr>
              <a:t>relationship established between a couple by marriage</a:t>
            </a:r>
          </a:p>
          <a:p>
            <a:r>
              <a:rPr lang="en-US" dirty="0">
                <a:latin typeface="ArialMT"/>
              </a:rPr>
              <a:t>and those existing between a couple as parents 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647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07B78-455C-4E5E-A4F3-906C6C8577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CONT……………………………………..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A1D8-C2B4-42E1-8BB0-E223EA149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-BoldMT"/>
              </a:rPr>
              <a:t>Nuclear family</a:t>
            </a:r>
          </a:p>
          <a:p>
            <a:r>
              <a:rPr lang="en-US" dirty="0">
                <a:latin typeface="ArialMT"/>
              </a:rPr>
              <a:t>Nuclear family includes a male and female couple</a:t>
            </a:r>
          </a:p>
          <a:p>
            <a:r>
              <a:rPr lang="en-US" dirty="0">
                <a:latin typeface="ArialMT"/>
              </a:rPr>
              <a:t>related by marriage or living together by common</a:t>
            </a:r>
          </a:p>
          <a:p>
            <a:r>
              <a:rPr lang="en-US" dirty="0">
                <a:latin typeface="ArialMT"/>
              </a:rPr>
              <a:t>consent, with or without children.</a:t>
            </a:r>
          </a:p>
          <a:p>
            <a:r>
              <a:rPr lang="en-US" b="1" dirty="0">
                <a:latin typeface="Arial-BoldMT"/>
              </a:rPr>
              <a:t>Extended family</a:t>
            </a:r>
          </a:p>
          <a:p>
            <a:r>
              <a:rPr lang="en-US" dirty="0">
                <a:latin typeface="ArialMT"/>
              </a:rPr>
              <a:t>The extended family is multigenerational and consists of</a:t>
            </a:r>
          </a:p>
          <a:p>
            <a:r>
              <a:rPr lang="en-US" dirty="0">
                <a:latin typeface="ArialMT"/>
              </a:rPr>
              <a:t>the nuclear family and relatives of both parties, whether</a:t>
            </a:r>
          </a:p>
          <a:p>
            <a:r>
              <a:rPr lang="en-US" dirty="0">
                <a:latin typeface="ArialMT"/>
              </a:rPr>
              <a:t>or not living in close geographic proximity. The extended</a:t>
            </a:r>
          </a:p>
          <a:p>
            <a:r>
              <a:rPr lang="en-US" dirty="0">
                <a:latin typeface="ArialMT"/>
              </a:rPr>
              <a:t>family provides a broader basis of mutual support.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8078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8B07-1E2C-466C-869E-69EFC2B56A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5.3 Family Health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453C3-056A-4782-83CC-9E2884169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Family Health deals with problem of health of the whole</a:t>
            </a:r>
          </a:p>
          <a:p>
            <a:r>
              <a:rPr lang="en-US" dirty="0">
                <a:latin typeface="ArialMT"/>
              </a:rPr>
              <a:t>family as a single and fundamental social unit. Special</a:t>
            </a:r>
          </a:p>
          <a:p>
            <a:r>
              <a:rPr lang="en-US" dirty="0">
                <a:latin typeface="ArialMT"/>
              </a:rPr>
              <a:t>and great emphasis is given to family health since the problems of rapidly growing populations have important</a:t>
            </a:r>
          </a:p>
          <a:p>
            <a:r>
              <a:rPr lang="en-US" dirty="0">
                <a:latin typeface="ArialMT"/>
              </a:rPr>
              <a:t>consequences at the family, community and the national</a:t>
            </a:r>
          </a:p>
          <a:p>
            <a:r>
              <a:rPr lang="en-US" dirty="0">
                <a:latin typeface="ArialMT"/>
              </a:rPr>
              <a:t>level. Problems of maternal and child health, and human</a:t>
            </a:r>
          </a:p>
          <a:p>
            <a:r>
              <a:rPr lang="en-US" dirty="0">
                <a:latin typeface="ArialMT"/>
              </a:rPr>
              <a:t>reproduction, including family planning, are now seen as</a:t>
            </a:r>
          </a:p>
          <a:p>
            <a:r>
              <a:rPr lang="en-US" dirty="0">
                <a:latin typeface="ArialMT"/>
              </a:rPr>
              <a:t>aspects of the greater problem of the health of the whole</a:t>
            </a:r>
          </a:p>
          <a:p>
            <a:r>
              <a:rPr lang="en-US">
                <a:latin typeface="ArialMT"/>
              </a:rPr>
              <a:t>family.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89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A984-B73C-4380-8097-22F144F5D9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1.2 Health</a:t>
            </a:r>
            <a:br>
              <a:rPr lang="en-US" b="1" dirty="0">
                <a:latin typeface="Arial-BoldMT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9FDA4-7722-4696-AD3C-DB718787A4B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>
                <a:latin typeface="ArialMT"/>
              </a:rPr>
              <a:t>The word health is widely used in public </a:t>
            </a:r>
            <a:r>
              <a:rPr lang="en-US" sz="3200" dirty="0" smtClean="0">
                <a:latin typeface="ArialMT"/>
              </a:rPr>
              <a:t>communication, and </a:t>
            </a:r>
            <a:r>
              <a:rPr lang="en-US" sz="3200" dirty="0">
                <a:latin typeface="ArialMT"/>
              </a:rPr>
              <a:t>yet its meaning looks simple. However, closer </a:t>
            </a:r>
            <a:r>
              <a:rPr lang="en-US" sz="3200" dirty="0" smtClean="0">
                <a:latin typeface="ArialMT"/>
              </a:rPr>
              <a:t>looks show </a:t>
            </a:r>
            <a:r>
              <a:rPr lang="en-US" sz="3200" dirty="0">
                <a:latin typeface="ArialMT"/>
              </a:rPr>
              <a:t>various and diverse meanings.</a:t>
            </a:r>
          </a:p>
          <a:p>
            <a:r>
              <a:rPr lang="en-US" sz="3200" dirty="0">
                <a:latin typeface="ArialMT"/>
              </a:rPr>
              <a:t>Let us consider the following </a:t>
            </a:r>
          </a:p>
          <a:p>
            <a:r>
              <a:rPr lang="en-US" sz="3200" dirty="0">
                <a:latin typeface="ArialMT"/>
              </a:rPr>
              <a:t>definitions from lay point of view, professional, World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Health Organization (WHO).</a:t>
            </a:r>
          </a:p>
        </p:txBody>
      </p:sp>
    </p:spTree>
    <p:extLst>
      <p:ext uri="{BB962C8B-B14F-4D97-AF65-F5344CB8AC3E}">
        <p14:creationId xmlns:p14="http://schemas.microsoft.com/office/powerpoint/2010/main" val="4042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29B57-0943-496D-984F-A029AF6817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Why do we focus on family health?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075BB-277B-4CE6-BB0B-A1CFB451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The family structure provides an important foundation for</a:t>
            </a:r>
          </a:p>
          <a:p>
            <a:r>
              <a:rPr lang="en-US" dirty="0">
                <a:latin typeface="ArialMT"/>
              </a:rPr>
              <a:t>physical and emotional health of the individual and the</a:t>
            </a:r>
          </a:p>
          <a:p>
            <a:r>
              <a:rPr lang="en-US" dirty="0">
                <a:latin typeface="ArialMT"/>
              </a:rPr>
              <a:t>community. A healthy family is a basis for a healthy</a:t>
            </a:r>
          </a:p>
          <a:p>
            <a:r>
              <a:rPr lang="en-US" dirty="0">
                <a:latin typeface="ArialMT"/>
              </a:rPr>
              <a:t>So </a:t>
            </a:r>
            <a:r>
              <a:rPr lang="en-US" dirty="0" err="1">
                <a:latin typeface="ArialMT"/>
              </a:rPr>
              <a:t>ciety</a:t>
            </a:r>
            <a:r>
              <a:rPr lang="en-US" dirty="0">
                <a:latin typeface="ArialMT"/>
              </a:rPr>
              <a:t> and healthy nation. Marital and family status and interaction among family members affect each person's</a:t>
            </a:r>
          </a:p>
          <a:p>
            <a:r>
              <a:rPr lang="en-US" dirty="0">
                <a:latin typeface="ArialMT"/>
              </a:rPr>
              <a:t>health and the well being of the community and nations</a:t>
            </a:r>
          </a:p>
          <a:p>
            <a:r>
              <a:rPr lang="en-US" dirty="0">
                <a:latin typeface="ArialMT"/>
              </a:rPr>
              <a:t>Family health mainly focuses on maternal (mother’s)</a:t>
            </a:r>
          </a:p>
          <a:p>
            <a:r>
              <a:rPr lang="en-US" dirty="0">
                <a:latin typeface="ArialMT"/>
              </a:rPr>
              <a:t>heath and child health. Both at the national level and</a:t>
            </a:r>
          </a:p>
        </p:txBody>
      </p:sp>
    </p:spTree>
    <p:extLst>
      <p:ext uri="{BB962C8B-B14F-4D97-AF65-F5344CB8AC3E}">
        <p14:creationId xmlns:p14="http://schemas.microsoft.com/office/powerpoint/2010/main" val="255023597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95A19-E128-4971-9336-540793421E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F528A-A6E1-47BC-916C-1C186931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internationally, maternal and child health are among the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priorities with special focus on primary health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care, since women and children have health needs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form those of the general population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health must be sensitive to the special needs of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family by providing appropriate health promotion,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prevention, medical care and support programs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member of the family and the family as a whole</a:t>
            </a:r>
          </a:p>
        </p:txBody>
      </p:sp>
    </p:spTree>
    <p:extLst>
      <p:ext uri="{BB962C8B-B14F-4D97-AF65-F5344CB8AC3E}">
        <p14:creationId xmlns:p14="http://schemas.microsoft.com/office/powerpoint/2010/main" val="7413854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503CE-FB04-4F7A-88ED-F8DC454919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Maternal health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F60A2-689C-4BBC-9F1B-AA9095C7C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Maternal health deals with insuring safe mother hood for</a:t>
            </a:r>
          </a:p>
          <a:p>
            <a:r>
              <a:rPr lang="en-US" dirty="0">
                <a:latin typeface="ArialMT"/>
              </a:rPr>
              <a:t>all women of the world. This includes care for females</a:t>
            </a:r>
          </a:p>
          <a:p>
            <a:r>
              <a:rPr lang="en-US" dirty="0">
                <a:latin typeface="ArialMT"/>
              </a:rPr>
              <a:t>starting from their conception through various stages of</a:t>
            </a:r>
          </a:p>
          <a:p>
            <a:r>
              <a:rPr lang="en-US" dirty="0">
                <a:latin typeface="ArialMT"/>
              </a:rPr>
              <a:t>growth and development with special emphasis to</a:t>
            </a:r>
          </a:p>
          <a:p>
            <a:r>
              <a:rPr lang="en-US" dirty="0">
                <a:latin typeface="ArialMT"/>
              </a:rPr>
              <a:t>women of childbearing age. Here pregnant mothers will</a:t>
            </a:r>
          </a:p>
          <a:p>
            <a:r>
              <a:rPr lang="en-US" dirty="0">
                <a:latin typeface="ArialMT"/>
              </a:rPr>
              <a:t>get great emphasis towards care before delivery</a:t>
            </a:r>
          </a:p>
          <a:p>
            <a:r>
              <a:rPr lang="en-US" dirty="0">
                <a:latin typeface="ArialMT"/>
              </a:rPr>
              <a:t>(prenatal care), care during labor and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745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CC3F-9C94-4CCC-ACA1-BD83F533B0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1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Family Planning</a:t>
            </a:r>
            <a:br>
              <a:rPr lang="en-US" sz="1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90E27-3BBF-4E61-BED4-7DA24B13C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It is a conscious effort on the part of a couple in planning</a:t>
            </a:r>
          </a:p>
          <a:p>
            <a:r>
              <a:rPr lang="en-US" dirty="0">
                <a:latin typeface="ArialMT"/>
              </a:rPr>
              <a:t>the size of the family and thus consists of the restrictions</a:t>
            </a:r>
          </a:p>
          <a:p>
            <a:r>
              <a:rPr lang="en-US" dirty="0">
                <a:latin typeface="ArialMT"/>
              </a:rPr>
              <a:t>of births or limitation of births either temporarily to</a:t>
            </a:r>
          </a:p>
          <a:p>
            <a:r>
              <a:rPr lang="en-US" dirty="0">
                <a:latin typeface="ArialMT"/>
              </a:rPr>
              <a:t>achieve the planned interval between successive births</a:t>
            </a:r>
          </a:p>
          <a:p>
            <a:r>
              <a:rPr lang="en-US" dirty="0">
                <a:latin typeface="ArialMT"/>
              </a:rPr>
              <a:t>or permanently to prevent more births than planned by</a:t>
            </a:r>
          </a:p>
          <a:p>
            <a:r>
              <a:rPr lang="en-US" dirty="0">
                <a:latin typeface="ArialMT"/>
              </a:rPr>
              <a:t>the usage of various contraceptive techniques. Family</a:t>
            </a:r>
          </a:p>
          <a:p>
            <a:r>
              <a:rPr lang="en-US" dirty="0">
                <a:latin typeface="ArialMT"/>
              </a:rPr>
              <a:t>planning and spacing of pregnancy is a vital issue in</a:t>
            </a:r>
          </a:p>
          <a:p>
            <a:endParaRPr lang="en-US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68606454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2215-88CC-4AA6-BF69-8A30FDF3BA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4262-70DA-43C0-8F2D-4E6DE7594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developing countries, where the burden of frequent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pregnancies contributes to high maternal and infant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mortality rates. It enables women to determine the time,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spacing, and frequency of pregnancy, as well as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adoption of children.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2297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4ADC-FB8C-4C33-B14A-3DE8407398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Child health</a:t>
            </a:r>
            <a:b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60C62-009E-49B7-BC2A-3C88C4311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Public health has long played a major leadership role in</a:t>
            </a:r>
          </a:p>
          <a:p>
            <a:r>
              <a:rPr lang="en-US" dirty="0">
                <a:latin typeface="ArialMT"/>
              </a:rPr>
              <a:t>improving the health of children by provision of care and</a:t>
            </a:r>
          </a:p>
          <a:p>
            <a:r>
              <a:rPr lang="en-US" dirty="0">
                <a:latin typeface="ArialMT"/>
              </a:rPr>
              <a:t>regulation of conditions to prevent disease, provide early</a:t>
            </a:r>
          </a:p>
          <a:p>
            <a:r>
              <a:rPr lang="en-US" dirty="0">
                <a:latin typeface="ArialMT"/>
              </a:rPr>
              <a:t>and adequate care of illness, and promote health.</a:t>
            </a:r>
          </a:p>
          <a:p>
            <a:r>
              <a:rPr lang="en-US" dirty="0">
                <a:latin typeface="ArialMT"/>
              </a:rPr>
              <a:t>Child health includes care for newborns, breast feeding</a:t>
            </a:r>
          </a:p>
          <a:p>
            <a:r>
              <a:rPr lang="en-US" dirty="0">
                <a:latin typeface="ArialMT"/>
              </a:rPr>
              <a:t>and feeding practices, Immunization, growth monitoring</a:t>
            </a:r>
          </a:p>
          <a:p>
            <a:r>
              <a:rPr lang="en-US" dirty="0">
                <a:latin typeface="ArialMT"/>
              </a:rPr>
              <a:t>and well baby clinics, treatment of common childhood</a:t>
            </a:r>
          </a:p>
          <a:p>
            <a:r>
              <a:rPr lang="en-US" dirty="0">
                <a:latin typeface="ArialMT"/>
              </a:rPr>
              <a:t>infections, school health activities and advocating for the</a:t>
            </a:r>
          </a:p>
          <a:p>
            <a:r>
              <a:rPr lang="en-US" dirty="0">
                <a:latin typeface="ArialMT"/>
              </a:rPr>
              <a:t>rights of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9983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91DA-A1D9-45E4-B4AF-C87FFEA6BE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5.4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90EB1-33D8-4F32-AC50-8456D328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What is family health and why is there a focus on family</a:t>
            </a:r>
          </a:p>
          <a:p>
            <a:r>
              <a:rPr lang="en-US" dirty="0">
                <a:latin typeface="ArialMT"/>
              </a:rPr>
              <a:t>health in the health system?</a:t>
            </a:r>
          </a:p>
          <a:p>
            <a:r>
              <a:rPr lang="en-US" dirty="0">
                <a:latin typeface="ArialMT"/>
              </a:rPr>
              <a:t>List the components of family health activities.</a:t>
            </a:r>
          </a:p>
          <a:p>
            <a:r>
              <a:rPr lang="en-US" dirty="0">
                <a:latin typeface="ArialMT"/>
              </a:rPr>
              <a:t>How does family planning contribute to family health?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4720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6B59-AE2A-43D0-98E5-B9C275267E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6: PERSONAL HYGIENE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31AD-FB2B-431F-A6CE-ED8C15F28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6.1 Learning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Define Hygiene.</a:t>
            </a:r>
          </a:p>
          <a:p>
            <a:r>
              <a:rPr lang="en-US" dirty="0">
                <a:latin typeface="ArialMT"/>
              </a:rPr>
              <a:t>Describe the importance of hygiene to the</a:t>
            </a:r>
          </a:p>
          <a:p>
            <a:r>
              <a:rPr lang="en-US" dirty="0">
                <a:latin typeface="ArialMT"/>
              </a:rPr>
              <a:t>individual and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0569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ED9F4-B913-49F5-B356-294A89C5B4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6.2 Hygiene</a:t>
            </a:r>
            <a:b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9DDEC-A610-498B-9E08-9CAAF0D87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The concept of hygiene dates back to the time when the</a:t>
            </a:r>
          </a:p>
          <a:p>
            <a:r>
              <a:rPr lang="en-US" dirty="0">
                <a:latin typeface="ArialMT"/>
              </a:rPr>
              <a:t>first man has moved in to the caves to protect himself</a:t>
            </a:r>
          </a:p>
          <a:p>
            <a:r>
              <a:rPr lang="en-US" dirty="0">
                <a:latin typeface="ArialMT"/>
              </a:rPr>
              <a:t>from the forces of nature that act against his survival.</a:t>
            </a:r>
          </a:p>
          <a:p>
            <a:r>
              <a:rPr lang="en-US" dirty="0">
                <a:latin typeface="ArialMT"/>
              </a:rPr>
              <a:t>The known religious leaders, Prophet Moses and</a:t>
            </a:r>
          </a:p>
          <a:p>
            <a:r>
              <a:rPr lang="en-US" dirty="0">
                <a:latin typeface="ArialMT"/>
              </a:rPr>
              <a:t>Prophet Mohammed have stated to their followers to</a:t>
            </a:r>
          </a:p>
          <a:p>
            <a:r>
              <a:rPr lang="en-US" dirty="0">
                <a:latin typeface="ArialMT"/>
              </a:rPr>
              <a:t>wash their body before religious practices and even</a:t>
            </a:r>
          </a:p>
          <a:p>
            <a:r>
              <a:rPr lang="en-US" dirty="0">
                <a:latin typeface="ArialMT"/>
              </a:rPr>
              <a:t>before meal. This practice is more probably true to the</a:t>
            </a:r>
          </a:p>
          <a:p>
            <a:r>
              <a:rPr lang="en-US" dirty="0">
                <a:latin typeface="ArialMT"/>
              </a:rPr>
              <a:t>other religions and sects of the world.</a:t>
            </a:r>
          </a:p>
          <a:p>
            <a:r>
              <a:rPr lang="en-US" dirty="0">
                <a:latin typeface="ArialMT"/>
              </a:rPr>
              <a:t>Hygiene is a word derived from </a:t>
            </a:r>
            <a:r>
              <a:rPr lang="en-US" dirty="0" err="1">
                <a:latin typeface="ArialMT"/>
              </a:rPr>
              <a:t>hy.ge.ia</a:t>
            </a:r>
            <a:r>
              <a:rPr lang="en-US" dirty="0">
                <a:latin typeface="ArialMT"/>
              </a:rPr>
              <a:t> the goddess of</a:t>
            </a:r>
          </a:p>
          <a:p>
            <a:r>
              <a:rPr lang="en-US" dirty="0">
                <a:latin typeface="ArialMT"/>
              </a:rPr>
              <a:t>health in Greek mythology meaning the science 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6081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BA5F8-EC5F-4B83-AC1C-84653532C0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AC128-F91A-4DF6-9BED-2EDFE7B16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health and embraces all factors, which contribute to</a:t>
            </a:r>
          </a:p>
          <a:p>
            <a:r>
              <a:rPr lang="en-US" dirty="0">
                <a:latin typeface="ArialMT"/>
              </a:rPr>
              <a:t>healthful living. Hygiene is also defined as the science</a:t>
            </a:r>
          </a:p>
          <a:p>
            <a:r>
              <a:rPr lang="en-US" dirty="0">
                <a:latin typeface="ArialMT"/>
              </a:rPr>
              <a:t>that deals with the establishment and maintenance of</a:t>
            </a:r>
          </a:p>
          <a:p>
            <a:r>
              <a:rPr lang="en-US" dirty="0">
                <a:latin typeface="ArialMT"/>
              </a:rPr>
              <a:t>health in the individual and the group, conditions and</a:t>
            </a:r>
          </a:p>
          <a:p>
            <a:r>
              <a:rPr lang="en-US" dirty="0">
                <a:latin typeface="ArialMT"/>
              </a:rPr>
              <a:t>practices conducive to health. Hygiene can be classified</a:t>
            </a:r>
          </a:p>
          <a:p>
            <a:r>
              <a:rPr lang="en-US" dirty="0">
                <a:latin typeface="ArialMT"/>
              </a:rPr>
              <a:t>into community hygiene and personal hygiene.</a:t>
            </a:r>
          </a:p>
          <a:p>
            <a:r>
              <a:rPr lang="en-US" dirty="0">
                <a:latin typeface="ArialMT"/>
              </a:rPr>
              <a:t>Community hygiene might include industrial hygiene,</a:t>
            </a:r>
          </a:p>
          <a:p>
            <a:r>
              <a:rPr lang="da-DK" dirty="0">
                <a:latin typeface="ArialMT"/>
              </a:rPr>
              <a:t>social hygiene, food hygiene, etc.</a:t>
            </a:r>
          </a:p>
          <a:p>
            <a:r>
              <a:rPr lang="en-US" dirty="0">
                <a:latin typeface="ArialMT"/>
              </a:rPr>
              <a:t>Personal Hygiene is part of hygiene, which tells us how</a:t>
            </a:r>
          </a:p>
          <a:p>
            <a:r>
              <a:rPr lang="en-US" dirty="0">
                <a:latin typeface="ArialMT"/>
              </a:rPr>
              <a:t>an individual preserves, improves and maintains the</a:t>
            </a:r>
          </a:p>
          <a:p>
            <a:r>
              <a:rPr lang="en-US" dirty="0">
                <a:latin typeface="ArialMT"/>
              </a:rPr>
              <a:t>health of his own mind and body.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87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E081-587D-4324-A899-BFFE53B0FC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737BE-0D26-4900-954E-99E1214B0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b="1" dirty="0">
                <a:solidFill>
                  <a:prstClr val="black"/>
                </a:solidFill>
                <a:latin typeface="Arial-BoldMT"/>
              </a:rPr>
              <a:t>Lay Point of view: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Persons are healthy when they are</a:t>
            </a:r>
          </a:p>
          <a:p>
            <a:pPr marL="0" lvl="0" indent="0">
              <a:buNone/>
            </a:pPr>
            <a:r>
              <a:rPr lang="en-US" sz="3200" dirty="0">
                <a:solidFill>
                  <a:prstClr val="black"/>
                </a:solidFill>
                <a:latin typeface="ArialMT"/>
              </a:rPr>
              <a:t>doing their activities with no apparent symptoms of</a:t>
            </a:r>
          </a:p>
          <a:p>
            <a:pPr marL="0" lvl="0" indent="0">
              <a:buNone/>
            </a:pPr>
            <a:r>
              <a:rPr lang="en-US" sz="3200" dirty="0">
                <a:solidFill>
                  <a:prstClr val="black"/>
                </a:solidFill>
                <a:latin typeface="ArialMT"/>
              </a:rPr>
              <a:t>disease in them. The New oxford Dictionary of English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describes health as ‘the state of being free from illness</a:t>
            </a:r>
          </a:p>
          <a:p>
            <a:pPr marL="0" lvl="0" indent="0">
              <a:buNone/>
            </a:pPr>
            <a:r>
              <a:rPr lang="en-US" sz="3200" dirty="0">
                <a:solidFill>
                  <a:prstClr val="black"/>
                </a:solidFill>
                <a:latin typeface="ArialMT"/>
              </a:rPr>
              <a:t>or injury’.</a:t>
            </a: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-BoldMT"/>
              </a:rPr>
              <a:t>Professional points of view: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From this point, health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E31B4-E4F4-45F6-A4E0-C7535C4CD7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90FE7-A731-4B9A-8742-971373E6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Keeping personal cleanliness costs very little when it is</a:t>
            </a:r>
          </a:p>
          <a:p>
            <a:r>
              <a:rPr lang="en-US" dirty="0">
                <a:latin typeface="ArialMT"/>
              </a:rPr>
              <a:t>compared with its importance. In this case, every body</a:t>
            </a:r>
          </a:p>
          <a:p>
            <a:r>
              <a:rPr lang="en-US" dirty="0">
                <a:latin typeface="ArialMT"/>
              </a:rPr>
              <a:t>can practice it at home with available materials.</a:t>
            </a:r>
          </a:p>
          <a:p>
            <a:r>
              <a:rPr lang="en-US" dirty="0">
                <a:latin typeface="ArialMT"/>
              </a:rPr>
              <a:t>1. Hands and fingers nails: unclean hands</a:t>
            </a:r>
          </a:p>
          <a:p>
            <a:r>
              <a:rPr lang="en-US" dirty="0">
                <a:latin typeface="ArialMT"/>
              </a:rPr>
              <a:t>considered important routes of transmission for</a:t>
            </a:r>
          </a:p>
          <a:p>
            <a:r>
              <a:rPr lang="en-US" dirty="0">
                <a:latin typeface="ArialMT"/>
              </a:rPr>
              <a:t>diseases. Fingernails, if not properly cleaned and</a:t>
            </a:r>
          </a:p>
          <a:p>
            <a:r>
              <a:rPr lang="en-US" dirty="0">
                <a:latin typeface="ArialMT"/>
              </a:rPr>
              <a:t>trimmed are suitable for accumulation of dirt and</a:t>
            </a:r>
          </a:p>
          <a:p>
            <a:r>
              <a:rPr lang="en-US" dirty="0">
                <a:latin typeface="ArialMT"/>
              </a:rPr>
              <a:t>microorganisms. As a result, food can be</a:t>
            </a:r>
          </a:p>
        </p:txBody>
      </p:sp>
    </p:spTree>
    <p:extLst>
      <p:ext uri="{BB962C8B-B14F-4D97-AF65-F5344CB8AC3E}">
        <p14:creationId xmlns:p14="http://schemas.microsoft.com/office/powerpoint/2010/main" val="302600409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3641-6A41-4987-8AB7-283D25934B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23CCA-B5DB-4620-860C-3226578F4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contaminated during preparation and pathogens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can directly transfer into the mouth when eating.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Control measure to prevent the transmission of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diseases form hands and fingernails: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SymbolMT"/>
              </a:rPr>
              <a:t>•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Keep fingernails always clean and short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SymbolMT"/>
              </a:rPr>
              <a:t>•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Use detergent (soap) for the hand before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food preparation and eating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SymbolMT"/>
              </a:rPr>
              <a:t>•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Use hand washing after eating and toilet visit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including some other activities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57843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FA6F-1815-4700-A7A4-2EEA53DFFB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E3AFF-D7FF-438C-9F9E-CED96DEA0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latin typeface="Arial-BoldMT"/>
              </a:rPr>
              <a:t>NB. </a:t>
            </a:r>
            <a:r>
              <a:rPr lang="en-US" dirty="0">
                <a:latin typeface="ArialMT"/>
              </a:rPr>
              <a:t>Improper hand washing is not better than hand</a:t>
            </a:r>
          </a:p>
          <a:p>
            <a:r>
              <a:rPr lang="en-US" dirty="0">
                <a:latin typeface="ArialMT"/>
              </a:rPr>
              <a:t>washing not at all. Proper hand washing reduces</a:t>
            </a:r>
          </a:p>
          <a:p>
            <a:r>
              <a:rPr lang="en-US" dirty="0">
                <a:latin typeface="ArialMT"/>
              </a:rPr>
              <a:t>the microbial load though it is not as remarkable</a:t>
            </a:r>
          </a:p>
          <a:p>
            <a:r>
              <a:rPr lang="en-US" dirty="0">
                <a:latin typeface="ArialMT"/>
              </a:rPr>
              <a:t>as washing using soaps.</a:t>
            </a:r>
          </a:p>
          <a:p>
            <a:r>
              <a:rPr lang="en-US" dirty="0">
                <a:latin typeface="ArialMT"/>
              </a:rPr>
              <a:t>2. The skin: Sweat and oily secretions from the skin</a:t>
            </a:r>
          </a:p>
          <a:p>
            <a:r>
              <a:rPr lang="en-US" dirty="0">
                <a:latin typeface="ArialMT"/>
              </a:rPr>
              <a:t>cause dust to stick on its surface. This clogs the</a:t>
            </a:r>
          </a:p>
          <a:p>
            <a:r>
              <a:rPr lang="en-US" dirty="0">
                <a:latin typeface="ArialMT"/>
              </a:rPr>
              <a:t>skin pores and interferes with the natural function</a:t>
            </a:r>
          </a:p>
          <a:p>
            <a:r>
              <a:rPr lang="en-US" dirty="0">
                <a:latin typeface="ArialMT"/>
              </a:rPr>
              <a:t>of the skin. Human skin serves as physical</a:t>
            </a:r>
          </a:p>
          <a:p>
            <a:r>
              <a:rPr lang="en-US" dirty="0">
                <a:latin typeface="ArialMT"/>
              </a:rPr>
              <a:t>barrier and also has self disinfectant power. The</a:t>
            </a:r>
          </a:p>
          <a:p>
            <a:r>
              <a:rPr lang="en-US" dirty="0">
                <a:latin typeface="ArialMT"/>
              </a:rPr>
              <a:t>disinfectant power of skin increases when the</a:t>
            </a:r>
          </a:p>
          <a:p>
            <a:r>
              <a:rPr lang="en-US" dirty="0">
                <a:latin typeface="ArialMT"/>
              </a:rPr>
              <a:t>skin is clean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4865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6A7FA-79BF-4EF6-B378-9D1B8564B7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E8693-4E2E-486D-AE5A-85803C179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More over, the bacteria can readily breed on</a:t>
            </a:r>
          </a:p>
          <a:p>
            <a:r>
              <a:rPr lang="en-US" dirty="0">
                <a:latin typeface="ArialMT"/>
              </a:rPr>
              <a:t>unclean surface of the skin to cause various</a:t>
            </a:r>
          </a:p>
          <a:p>
            <a:r>
              <a:rPr lang="en-US" dirty="0">
                <a:latin typeface="ArialMT"/>
              </a:rPr>
              <a:t>diseases and undesirable odor. Therefore,</a:t>
            </a:r>
          </a:p>
          <a:p>
            <a:r>
              <a:rPr lang="en-US" dirty="0">
                <a:latin typeface="ArialMT"/>
              </a:rPr>
              <a:t>proper skin cleanliness is very relevant to break</a:t>
            </a:r>
          </a:p>
          <a:p>
            <a:r>
              <a:rPr lang="en-US" dirty="0">
                <a:latin typeface="ArialMT"/>
              </a:rPr>
              <a:t>the transmission of disease.</a:t>
            </a:r>
          </a:p>
          <a:p>
            <a:r>
              <a:rPr lang="en-US" b="1" dirty="0">
                <a:latin typeface="ArialMT"/>
              </a:rPr>
              <a:t>3. Clothes: </a:t>
            </a:r>
            <a:r>
              <a:rPr lang="en-US" dirty="0">
                <a:latin typeface="ArialMT"/>
              </a:rPr>
              <a:t>help to protect our body from harsh</a:t>
            </a:r>
          </a:p>
          <a:p>
            <a:r>
              <a:rPr lang="en-US" dirty="0">
                <a:latin typeface="ArialMT"/>
              </a:rPr>
              <a:t>weather conditions. However, unclean cloths</a:t>
            </a:r>
          </a:p>
          <a:p>
            <a:r>
              <a:rPr lang="en-US" dirty="0">
                <a:latin typeface="ArialMT"/>
              </a:rPr>
              <a:t>contribute to the multiplication of pests and the</a:t>
            </a:r>
          </a:p>
          <a:p>
            <a:r>
              <a:rPr lang="en-US" dirty="0">
                <a:latin typeface="ArialMT"/>
              </a:rPr>
              <a:t>spread of pests born disease like relapsing fever.</a:t>
            </a:r>
          </a:p>
          <a:p>
            <a:r>
              <a:rPr lang="en-US" dirty="0">
                <a:latin typeface="ArialMT"/>
              </a:rPr>
              <a:t>To prevent such health problems regular day and</a:t>
            </a:r>
          </a:p>
          <a:p>
            <a:r>
              <a:rPr lang="en-US" dirty="0">
                <a:latin typeface="ArialMT"/>
              </a:rPr>
              <a:t>night clothes washing and ironing is advisable.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6512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0458C-B809-49C3-B8BB-D0D2473696B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1815A-0E30-4F80-AFD0-459FA19B4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MT"/>
              </a:rPr>
              <a:t>4. The mouth and teeth: Can harbor</a:t>
            </a:r>
          </a:p>
          <a:p>
            <a:r>
              <a:rPr lang="en-US" dirty="0">
                <a:latin typeface="ArialMT"/>
              </a:rPr>
              <a:t>microorganisms when food particles left between</a:t>
            </a:r>
          </a:p>
          <a:p>
            <a:r>
              <a:rPr lang="en-US" dirty="0">
                <a:latin typeface="ArialMT"/>
              </a:rPr>
              <a:t>the teeth. The microorganism uses this food as a</a:t>
            </a:r>
          </a:p>
          <a:p>
            <a:r>
              <a:rPr lang="en-US" dirty="0">
                <a:latin typeface="ArialMT"/>
              </a:rPr>
              <a:t>nutrient, multiplies in larger numbers, and can</a:t>
            </a:r>
          </a:p>
          <a:p>
            <a:r>
              <a:rPr lang="en-US" dirty="0">
                <a:latin typeface="ArialMT"/>
              </a:rPr>
              <a:t>cause gum and tooth disease as well as bad</a:t>
            </a:r>
          </a:p>
          <a:p>
            <a:r>
              <a:rPr lang="en-US" dirty="0">
                <a:latin typeface="ArialMT"/>
              </a:rPr>
              <a:t>breath. Therefore, to prevent the problem regular</a:t>
            </a:r>
          </a:p>
          <a:p>
            <a:r>
              <a:rPr lang="en-US" dirty="0">
                <a:latin typeface="ArialMT"/>
              </a:rPr>
              <a:t>tooth brushing is relevant.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0726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F8F5D-52FB-4483-872C-298194F7C03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612DD-9299-4C75-BCE4-09F18F99C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5. The head: unclean hair and scalp can harbor</a:t>
            </a:r>
          </a:p>
          <a:p>
            <a:r>
              <a:rPr lang="en-US" dirty="0">
                <a:latin typeface="ArialMT"/>
              </a:rPr>
              <a:t>different microorganisms and pests, like lice,</a:t>
            </a:r>
          </a:p>
          <a:p>
            <a:r>
              <a:rPr lang="en-US" dirty="0">
                <a:latin typeface="ArialMT"/>
              </a:rPr>
              <a:t>which can transmit disease. Therefore, to</a:t>
            </a:r>
          </a:p>
          <a:p>
            <a:r>
              <a:rPr lang="en-US" dirty="0">
                <a:latin typeface="ArialMT"/>
              </a:rPr>
              <a:t>prevent the problem regular washing with soap</a:t>
            </a:r>
          </a:p>
          <a:p>
            <a:r>
              <a:rPr lang="en-US" dirty="0">
                <a:latin typeface="ArialMT"/>
              </a:rPr>
              <a:t>and warm water is highly encouraged.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399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4C23-4D65-42F1-BE1E-D64EEB41EAC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DC646-4B5F-4622-B9B2-D1909C46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6. The nose: It contains hairs in the nostrils that</a:t>
            </a:r>
          </a:p>
          <a:p>
            <a:r>
              <a:rPr lang="en-US" dirty="0">
                <a:latin typeface="ArialMT"/>
              </a:rPr>
              <a:t>filter dirt and microorganism from the air. Thus,</a:t>
            </a:r>
          </a:p>
          <a:p>
            <a:r>
              <a:rPr lang="en-US" dirty="0">
                <a:latin typeface="ArialMT"/>
              </a:rPr>
              <a:t>the nose serves as a protecting devise against</a:t>
            </a:r>
          </a:p>
          <a:p>
            <a:r>
              <a:rPr lang="en-US" dirty="0">
                <a:latin typeface="ArialMT"/>
              </a:rPr>
              <a:t>the entrance of harmful substances in to lungs</a:t>
            </a:r>
          </a:p>
          <a:p>
            <a:r>
              <a:rPr lang="en-US" dirty="0">
                <a:latin typeface="ArialMT"/>
              </a:rPr>
              <a:t>and circulatory system. For this reason, the</a:t>
            </a:r>
          </a:p>
          <a:p>
            <a:r>
              <a:rPr lang="en-US" dirty="0">
                <a:latin typeface="ArialMT"/>
              </a:rPr>
              <a:t>nostrils should at all times be kept clean by using</a:t>
            </a:r>
          </a:p>
          <a:p>
            <a:r>
              <a:rPr lang="en-US" dirty="0">
                <a:latin typeface="ArialMT"/>
              </a:rPr>
              <a:t>a clean handkerchief or blowing at intervals to</a:t>
            </a:r>
          </a:p>
          <a:p>
            <a:r>
              <a:rPr lang="en-US" dirty="0">
                <a:latin typeface="ArialMT"/>
              </a:rPr>
              <a:t>remove the accumulated dusts and spores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2709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257D3-7DF9-4FA8-A43F-A50ED9D1BB0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0087A-5A7B-4DBD-A418-CB93C59C8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7. The eye: Dirty eyes attract common housefly.</a:t>
            </a:r>
          </a:p>
          <a:p>
            <a:r>
              <a:rPr lang="en-US" dirty="0">
                <a:latin typeface="ArialMT"/>
              </a:rPr>
              <a:t>Microorganisms carried by the flies’ legs can be</a:t>
            </a:r>
          </a:p>
          <a:p>
            <a:r>
              <a:rPr lang="en-US" dirty="0">
                <a:latin typeface="ArialMT"/>
              </a:rPr>
              <a:t>deposited in or near the eyes and may cause</a:t>
            </a:r>
          </a:p>
          <a:p>
            <a:r>
              <a:rPr lang="en-US" dirty="0">
                <a:latin typeface="ArialMT"/>
              </a:rPr>
              <a:t>disease like trachoma, which eventually lead to</a:t>
            </a:r>
          </a:p>
          <a:p>
            <a:r>
              <a:rPr lang="en-US" dirty="0">
                <a:latin typeface="ArialMT"/>
              </a:rPr>
              <a:t>blindness. Regular face washing with soap can</a:t>
            </a:r>
          </a:p>
          <a:p>
            <a:r>
              <a:rPr lang="en-US" dirty="0">
                <a:latin typeface="ArialMT"/>
              </a:rPr>
              <a:t>break the transmission of such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5670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D08E4-4571-4652-B17C-2B5A4F1F2A8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B1ED-39BB-4C86-95F2-C9E196BBF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8. The Genitalia: Shaving the hair is one of the</a:t>
            </a:r>
          </a:p>
          <a:p>
            <a:r>
              <a:rPr lang="en-US" dirty="0">
                <a:latin typeface="ArialMT"/>
              </a:rPr>
              <a:t>main important parts for the genital hygiene. It</a:t>
            </a:r>
          </a:p>
          <a:p>
            <a:r>
              <a:rPr lang="en-US" dirty="0">
                <a:latin typeface="ArialMT"/>
              </a:rPr>
              <a:t>helps to avoid the harborage of pests and make</a:t>
            </a:r>
          </a:p>
          <a:p>
            <a:r>
              <a:rPr lang="en-US" dirty="0">
                <a:latin typeface="ArialMT"/>
              </a:rPr>
              <a:t>cleaning of the genital organ easier. Cleaning of</a:t>
            </a:r>
          </a:p>
          <a:p>
            <a:r>
              <a:rPr lang="en-US" dirty="0">
                <a:latin typeface="ArialMT"/>
              </a:rPr>
              <a:t>the genital areas can be done during general</a:t>
            </a:r>
          </a:p>
          <a:p>
            <a:r>
              <a:rPr lang="en-US" dirty="0">
                <a:latin typeface="ArialMT"/>
              </a:rPr>
              <a:t>body cleaning or taking shower. However, there</a:t>
            </a:r>
          </a:p>
          <a:p>
            <a:r>
              <a:rPr lang="en-US" dirty="0">
                <a:latin typeface="ArialMT"/>
              </a:rPr>
              <a:t>are conditions when one needs special cleaning</a:t>
            </a:r>
          </a:p>
          <a:p>
            <a:r>
              <a:rPr lang="en-US" dirty="0">
                <a:latin typeface="ArialMT"/>
              </a:rPr>
              <a:t>of genital areas. These are before and after</a:t>
            </a:r>
          </a:p>
          <a:p>
            <a:r>
              <a:rPr lang="en-US" dirty="0">
                <a:latin typeface="ArialMT"/>
              </a:rPr>
              <a:t>sexual intercourse, during menstruation period,</a:t>
            </a:r>
          </a:p>
          <a:p>
            <a:r>
              <a:rPr lang="en-US" dirty="0">
                <a:latin typeface="ArialMT"/>
              </a:rPr>
              <a:t>before and after delivery.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3180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9B21A-3804-4B0D-A8FA-C26F65FF194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8CE6-58F5-4827-92DA-52ED5BF61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6.3 Exercise</a:t>
            </a:r>
          </a:p>
          <a:p>
            <a:r>
              <a:rPr lang="en-US" dirty="0">
                <a:latin typeface="ArialMT"/>
              </a:rPr>
              <a:t>Discuss the role of hygiene in the prevention of</a:t>
            </a:r>
          </a:p>
          <a:p>
            <a:r>
              <a:rPr lang="en-US" dirty="0">
                <a:latin typeface="ArialMT"/>
              </a:rPr>
              <a:t>diseases.</a:t>
            </a:r>
          </a:p>
          <a:p>
            <a:r>
              <a:rPr lang="en-US" dirty="0">
                <a:latin typeface="ArialMT"/>
              </a:rPr>
              <a:t>Mention and discuss some of diseases that can be</a:t>
            </a:r>
          </a:p>
          <a:p>
            <a:r>
              <a:rPr lang="en-US" dirty="0">
                <a:latin typeface="ArialMT"/>
              </a:rPr>
              <a:t>prevented by certain aspects or practices of personal</a:t>
            </a:r>
          </a:p>
          <a:p>
            <a:r>
              <a:rPr lang="en-US" dirty="0">
                <a:latin typeface="ArialMT"/>
              </a:rPr>
              <a:t>hygiene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8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631A-B74A-47AC-A457-45AE96775F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A8F59-2FAF-4984-AF67-A23561FF4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>
                <a:latin typeface="ArialMT"/>
              </a:rPr>
              <a:t>Is defined as s a measure of the state of the physical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bodily Organs, and the ability of the body as a whole to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function. It refers to freedom from medically defined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diseases.</a:t>
            </a:r>
          </a:p>
          <a:p>
            <a:pPr algn="just"/>
            <a:r>
              <a:rPr lang="en-US" sz="3200" b="1" dirty="0">
                <a:latin typeface="Arial-BoldMT"/>
              </a:rPr>
              <a:t>WHO definition</a:t>
            </a:r>
            <a:r>
              <a:rPr lang="en-US" sz="3200" dirty="0">
                <a:latin typeface="ArialMT"/>
              </a:rPr>
              <a:t>: The world Health Organization (WHO)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described health in1948, in the preamble to its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constitution, as “A state of complete physical, mental, and social well-being and not merely the absence of</a:t>
            </a:r>
          </a:p>
          <a:p>
            <a:pPr marL="0" indent="0" algn="just">
              <a:buNone/>
            </a:pPr>
            <a:r>
              <a:rPr lang="en-US" sz="3200" dirty="0">
                <a:latin typeface="ArialMT"/>
              </a:rPr>
              <a:t>disease or infirmity”.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48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E8C5-7E35-4073-9C3E-C1FF97D7BD0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7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HEALTH AND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2E7F6-FBEF-45B8-84F7-096F6C7E6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latin typeface="Arial-BoldMT"/>
              </a:rPr>
              <a:t>7.1 Learning objectives</a:t>
            </a:r>
          </a:p>
          <a:p>
            <a:r>
              <a:rPr lang="en-US" dirty="0">
                <a:latin typeface="ArialMT"/>
              </a:rPr>
              <a:t>At the end of this course, the students are expected: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Differentiate between development and</a:t>
            </a:r>
          </a:p>
          <a:p>
            <a:r>
              <a:rPr lang="en-US" dirty="0">
                <a:latin typeface="ArialMT"/>
              </a:rPr>
              <a:t>economic growth.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Describe the relationship between the health</a:t>
            </a:r>
          </a:p>
          <a:p>
            <a:r>
              <a:rPr lang="en-US" dirty="0">
                <a:latin typeface="ArialMT"/>
              </a:rPr>
              <a:t>sector and development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Identify and define relationships existing</a:t>
            </a:r>
          </a:p>
          <a:p>
            <a:r>
              <a:rPr lang="en-US" dirty="0">
                <a:latin typeface="ArialMT"/>
              </a:rPr>
              <a:t>between individual and community health</a:t>
            </a:r>
          </a:p>
          <a:p>
            <a:r>
              <a:rPr lang="en-US" dirty="0">
                <a:latin typeface="ArialMT"/>
              </a:rPr>
              <a:t>and various socio-economic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5383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AA944-FE6C-4A6D-AD6E-E36472F156F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254C-C8B6-46B1-849C-B95C37244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7.2 Introduction</a:t>
            </a:r>
          </a:p>
          <a:p>
            <a:r>
              <a:rPr lang="en-US" dirty="0">
                <a:latin typeface="ArialMT"/>
              </a:rPr>
              <a:t>Individuals in good health are better able to study, learn</a:t>
            </a:r>
          </a:p>
          <a:p>
            <a:r>
              <a:rPr lang="en-US" dirty="0">
                <a:latin typeface="ArialMT"/>
              </a:rPr>
              <a:t>and be more productive in their work. Improvements in</a:t>
            </a:r>
          </a:p>
          <a:p>
            <a:r>
              <a:rPr lang="en-US" dirty="0">
                <a:latin typeface="ArialMT"/>
              </a:rPr>
              <a:t>standard of living have long been known to contribute to</a:t>
            </a:r>
          </a:p>
          <a:p>
            <a:r>
              <a:rPr lang="en-US" dirty="0">
                <a:latin typeface="ArialMT"/>
              </a:rPr>
              <a:t>improved public health; however, the course has not</a:t>
            </a:r>
          </a:p>
          <a:p>
            <a:r>
              <a:rPr lang="en-US" dirty="0">
                <a:latin typeface="ArialMT"/>
              </a:rPr>
              <a:t>always been recognized. Investment in health care was</a:t>
            </a:r>
          </a:p>
          <a:p>
            <a:r>
              <a:rPr lang="en-US" dirty="0">
                <a:latin typeface="ArialMT"/>
              </a:rPr>
              <a:t>not considered a high priority in many countries 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278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85C88-A36C-4DEF-9A3C-70A228056F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1F890-D695-4002-BA68-22CE58027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economic considerations directed investment to the</a:t>
            </a:r>
          </a:p>
          <a:p>
            <a:r>
              <a:rPr lang="en-US" dirty="0">
                <a:latin typeface="ArialMT"/>
              </a:rPr>
              <a:t>“productive” sectors such as manufacturing and largescale</a:t>
            </a:r>
          </a:p>
          <a:p>
            <a:r>
              <a:rPr lang="en-US" dirty="0">
                <a:latin typeface="ArialMT"/>
              </a:rPr>
              <a:t>infrastructure projects, such as hydroelectric</a:t>
            </a:r>
          </a:p>
          <a:p>
            <a:r>
              <a:rPr lang="en-US" dirty="0">
                <a:latin typeface="ArialMT"/>
              </a:rPr>
              <a:t>dams.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8078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3FDCE-507B-4E65-9729-6F0B212015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What is development?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AE972-0289-4621-B05A-58926B9A6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Development has been variously defined. The modern</a:t>
            </a:r>
          </a:p>
          <a:p>
            <a:r>
              <a:rPr lang="en-US" dirty="0">
                <a:latin typeface="ArialMT"/>
              </a:rPr>
              <a:t>view of development perceives it as both a physical</a:t>
            </a:r>
          </a:p>
          <a:p>
            <a:r>
              <a:rPr lang="en-US" dirty="0">
                <a:latin typeface="ArialMT"/>
              </a:rPr>
              <a:t>reality and a state of mind in which society has, through</a:t>
            </a:r>
          </a:p>
          <a:p>
            <a:r>
              <a:rPr lang="en-US" dirty="0">
                <a:latin typeface="ArialMT"/>
              </a:rPr>
              <a:t>some combination of social, economic and institutional</a:t>
            </a:r>
          </a:p>
          <a:p>
            <a:r>
              <a:rPr lang="en-US" dirty="0">
                <a:latin typeface="ArialMT"/>
              </a:rPr>
              <a:t>processes, secured the means for obtaining a better life.</a:t>
            </a:r>
          </a:p>
          <a:p>
            <a:r>
              <a:rPr lang="en-US" dirty="0">
                <a:latin typeface="ArialMT"/>
              </a:rPr>
              <a:t>Development in all societies must consist of at least the</a:t>
            </a:r>
          </a:p>
          <a:p>
            <a:r>
              <a:rPr lang="en-US" dirty="0">
                <a:latin typeface="ArialMT"/>
              </a:rPr>
              <a:t>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2065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48F3-B0F8-4C0E-AA90-94ED6FAAC0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78B1B-3B69-4A33-B364-287C39D86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To increase the availability, distribution and</a:t>
            </a:r>
          </a:p>
          <a:p>
            <a:r>
              <a:rPr lang="en-US" dirty="0">
                <a:latin typeface="ArialMT"/>
              </a:rPr>
              <a:t>accessibility of life sustaining goods such as</a:t>
            </a:r>
          </a:p>
          <a:p>
            <a:r>
              <a:rPr lang="en-US" dirty="0">
                <a:latin typeface="ArialMT"/>
              </a:rPr>
              <a:t>food, shelter, health, security and protection</a:t>
            </a:r>
          </a:p>
          <a:p>
            <a:r>
              <a:rPr lang="en-US" dirty="0">
                <a:latin typeface="ArialMT"/>
              </a:rPr>
              <a:t>to all members of society.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To raise standards of living including higher</a:t>
            </a:r>
          </a:p>
          <a:p>
            <a:r>
              <a:rPr lang="en-US" dirty="0">
                <a:latin typeface="ArialMT"/>
              </a:rPr>
              <a:t>incomes, the provision of more jobs, better</a:t>
            </a:r>
          </a:p>
          <a:p>
            <a:r>
              <a:rPr lang="en-US" dirty="0">
                <a:latin typeface="ArialMT"/>
              </a:rPr>
              <a:t>education and better health and more</a:t>
            </a:r>
          </a:p>
        </p:txBody>
      </p:sp>
    </p:spTree>
    <p:extLst>
      <p:ext uri="{BB962C8B-B14F-4D97-AF65-F5344CB8AC3E}">
        <p14:creationId xmlns:p14="http://schemas.microsoft.com/office/powerpoint/2010/main" val="70582487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7A09D-C6A1-4844-B759-676F2280768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1CDA-0551-45BC-A99F-9EF3ED8D0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attention to cultural and humanistic values so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as to enhance not only material well-being,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but also to generate greater individual,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community and national esteem.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Wingdings-Regular"/>
              </a:rPr>
              <a:t>􀂉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To expand the range of economic and social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opportunities and services to individuals and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communities by freeing them from servitude,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20370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AACB7-1C6F-418A-B7EE-AF70D3B27D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2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7.3 The Difference between development</a:t>
            </a:r>
            <a:br>
              <a:rPr lang="en-US" sz="2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US" sz="2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and Economic growth</a:t>
            </a:r>
            <a:br>
              <a:rPr lang="en-US" sz="2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AA7BC-D45E-47E3-843C-3C39A6A0A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For a long time, the terms development and economic</a:t>
            </a:r>
          </a:p>
          <a:p>
            <a:r>
              <a:rPr lang="en-US" dirty="0">
                <a:latin typeface="ArialMT"/>
              </a:rPr>
              <a:t>growth were used interchangeably. Although the two are</a:t>
            </a:r>
          </a:p>
          <a:p>
            <a:r>
              <a:rPr lang="en-US" dirty="0">
                <a:latin typeface="ArialMT"/>
              </a:rPr>
              <a:t>closely related, they are, however, different.</a:t>
            </a:r>
          </a:p>
          <a:p>
            <a:r>
              <a:rPr lang="en-US" b="1" dirty="0">
                <a:latin typeface="Arial-BoldMT"/>
              </a:rPr>
              <a:t>Development</a:t>
            </a:r>
          </a:p>
          <a:p>
            <a:r>
              <a:rPr lang="en-US" dirty="0">
                <a:latin typeface="Wingdings-Regular"/>
              </a:rPr>
              <a:t>􀂃 </a:t>
            </a:r>
            <a:r>
              <a:rPr lang="en-US" dirty="0">
                <a:latin typeface="ArialMT"/>
              </a:rPr>
              <a:t>Encompasses the total well-being of individual, a</a:t>
            </a:r>
          </a:p>
          <a:p>
            <a:r>
              <a:rPr lang="en-US" dirty="0">
                <a:latin typeface="ArialMT"/>
              </a:rPr>
              <a:t>community or a nation.</a:t>
            </a:r>
          </a:p>
          <a:p>
            <a:r>
              <a:rPr lang="en-US" dirty="0">
                <a:latin typeface="Wingdings-Regular"/>
              </a:rPr>
              <a:t>􀂃 </a:t>
            </a:r>
            <a:r>
              <a:rPr lang="en-US" dirty="0">
                <a:latin typeface="ArialMT"/>
              </a:rPr>
              <a:t>Must be measured by the rate of economic</a:t>
            </a:r>
          </a:p>
          <a:p>
            <a:r>
              <a:rPr lang="en-US" dirty="0">
                <a:latin typeface="ArialMT"/>
              </a:rPr>
              <a:t>growth</a:t>
            </a:r>
          </a:p>
          <a:p>
            <a:r>
              <a:rPr lang="en-US" dirty="0">
                <a:latin typeface="Wingdings-Regular"/>
              </a:rPr>
              <a:t>􀂃 </a:t>
            </a:r>
            <a:r>
              <a:rPr lang="en-US" dirty="0">
                <a:latin typeface="ArialMT"/>
              </a:rPr>
              <a:t>Concerned with the total person, his economic,</a:t>
            </a:r>
          </a:p>
          <a:p>
            <a:r>
              <a:rPr lang="en-US" dirty="0">
                <a:latin typeface="ArialMT"/>
              </a:rPr>
              <a:t>social, political, physiological, and psychic and</a:t>
            </a:r>
          </a:p>
          <a:p>
            <a:r>
              <a:rPr lang="en-US" dirty="0">
                <a:latin typeface="ArialMT"/>
              </a:rPr>
              <a:t>environmental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39107109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AE7F-E9A2-4A04-8AB8-0712345C9C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C27DF-EF11-4BF8-A54C-555B1C100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Economic growth </a:t>
            </a:r>
            <a:r>
              <a:rPr lang="en-US" dirty="0">
                <a:latin typeface="ArialMT"/>
              </a:rPr>
              <a:t>can be defined as an increase in</a:t>
            </a:r>
          </a:p>
          <a:p>
            <a:r>
              <a:rPr lang="en-US" dirty="0">
                <a:latin typeface="ArialMT"/>
              </a:rPr>
              <a:t>country’s productive capacity, identifiable by a sustained</a:t>
            </a:r>
          </a:p>
          <a:p>
            <a:r>
              <a:rPr lang="en-US" dirty="0">
                <a:latin typeface="ArialMT"/>
              </a:rPr>
              <a:t>rise in real national income over a period of years</a:t>
            </a:r>
          </a:p>
          <a:p>
            <a:r>
              <a:rPr lang="en-US" dirty="0">
                <a:latin typeface="ArialMT"/>
              </a:rPr>
              <a:t>Concerned with the area in per capital earning of</a:t>
            </a:r>
          </a:p>
          <a:p>
            <a:r>
              <a:rPr lang="en-US" dirty="0">
                <a:latin typeface="ArialMT"/>
              </a:rPr>
              <a:t>the people making up the nation.</a:t>
            </a:r>
          </a:p>
          <a:p>
            <a:r>
              <a:rPr lang="en-US" dirty="0">
                <a:latin typeface="Wingdings-Regular"/>
              </a:rPr>
              <a:t>􀂃 </a:t>
            </a:r>
            <a:r>
              <a:rPr lang="en-US" dirty="0">
                <a:latin typeface="ArialMT"/>
              </a:rPr>
              <a:t>Is one characteristic of development?</a:t>
            </a:r>
          </a:p>
          <a:p>
            <a:r>
              <a:rPr lang="en-US" dirty="0">
                <a:latin typeface="Wingdings-Regular"/>
              </a:rPr>
              <a:t>􀂃 </a:t>
            </a:r>
            <a:r>
              <a:rPr lang="en-US" dirty="0">
                <a:latin typeface="ArialMT"/>
              </a:rPr>
              <a:t>It is possible for a county to experience</a:t>
            </a:r>
          </a:p>
          <a:p>
            <a:r>
              <a:rPr lang="en-US" dirty="0">
                <a:latin typeface="ArialMT"/>
              </a:rPr>
              <a:t>economic growth without 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5686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4E7B-2479-44C9-A738-623CEB1C2A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7.4 The role of Health in Development</a:t>
            </a:r>
            <a:br>
              <a:rPr lang="en-US" sz="2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80B-1CF2-4E05-94AE-6BA41C0E2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Health plays a major role in promoting economic</a:t>
            </a:r>
          </a:p>
          <a:p>
            <a:r>
              <a:rPr lang="en-US" dirty="0">
                <a:latin typeface="ArialMT"/>
              </a:rPr>
              <a:t>development and reducing poverty. The health sector is</a:t>
            </a:r>
          </a:p>
          <a:p>
            <a:r>
              <a:rPr lang="en-US" dirty="0">
                <a:latin typeface="ArialMT"/>
              </a:rPr>
              <a:t>the key social sector for development. Good health, both</a:t>
            </a:r>
          </a:p>
          <a:p>
            <a:r>
              <a:rPr lang="en-US" dirty="0">
                <a:latin typeface="ArialMT"/>
              </a:rPr>
              <a:t>at the individual, Community and national levels, is a</a:t>
            </a:r>
          </a:p>
          <a:p>
            <a:r>
              <a:rPr lang="en-US" dirty="0">
                <a:latin typeface="ArialMT"/>
              </a:rPr>
              <a:t>prerequisite for full-scale productivity and creativity.</a:t>
            </a:r>
          </a:p>
        </p:txBody>
      </p:sp>
    </p:spTree>
    <p:extLst>
      <p:ext uri="{BB962C8B-B14F-4D97-AF65-F5344CB8AC3E}">
        <p14:creationId xmlns:p14="http://schemas.microsoft.com/office/powerpoint/2010/main" val="60216013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3204-10FF-47E6-8BD3-180F0824FC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83D4-0A13-40D8-BE29-1C6DE3CE2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In the first place, the health sector should not be looked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at in isolation from the rest of the economy , as a sort of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charitable handout to ensure that people do not die, for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example, of preventive diseases. Development of the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health sector is seen to be a necessary requirement for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future development.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13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5258-5047-4D79-BD02-8584B4258E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B53AA-3A9F-4503-9974-19C1516A7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The WHO definition envisages three</a:t>
            </a:r>
          </a:p>
          <a:p>
            <a:r>
              <a:rPr lang="en-US" dirty="0">
                <a:latin typeface="ArialMT"/>
              </a:rPr>
              <a:t>specific dimensions (physical, mental, and social), some</a:t>
            </a:r>
          </a:p>
          <a:p>
            <a:r>
              <a:rPr lang="en-US" dirty="0">
                <a:latin typeface="ArialMT"/>
              </a:rPr>
              <a:t>other dimensions like spiritual, emotional may also be</a:t>
            </a:r>
          </a:p>
          <a:p>
            <a:r>
              <a:rPr lang="en-US" dirty="0">
                <a:latin typeface="ArialMT"/>
              </a:rPr>
              <a:t>included.</a:t>
            </a:r>
          </a:p>
          <a:p>
            <a:r>
              <a:rPr lang="en-US" b="1" dirty="0">
                <a:latin typeface="Arial-BoldMT"/>
              </a:rPr>
              <a:t>Physical health</a:t>
            </a:r>
            <a:r>
              <a:rPr lang="en-US" dirty="0">
                <a:latin typeface="ArialMT"/>
              </a:rPr>
              <a:t>- is concerned with anatomical integrity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and physiological functioning of the body. It means the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ability to perform routine tasks without any physical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restriction. E.g., Physical fitness is needed to walk from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place to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3076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D11A6-095F-4784-89A1-5F78EE73BF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3200" b="1" dirty="0">
                <a:solidFill>
                  <a:prstClr val="black"/>
                </a:solidFill>
                <a:latin typeface="Arial-BoldMT"/>
              </a:rPr>
              <a:t>7.5. Relation Ship between Health and</a:t>
            </a:r>
            <a:br>
              <a:rPr lang="en-US" sz="3200" b="1" dirty="0">
                <a:solidFill>
                  <a:prstClr val="black"/>
                </a:solidFill>
                <a:latin typeface="Arial-BoldMT"/>
              </a:rPr>
            </a:br>
            <a:r>
              <a:rPr lang="en-US" sz="3200" b="1" dirty="0">
                <a:solidFill>
                  <a:prstClr val="black"/>
                </a:solidFill>
                <a:latin typeface="Arial-BoldMT"/>
              </a:rPr>
              <a:t>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7F181-0599-47C1-9D83-21F9F2E63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Health development is an important element in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overall development of a country. For instance 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countries </a:t>
            </a:r>
            <a:r>
              <a:rPr lang="en-US" sz="3200" dirty="0" err="1">
                <a:solidFill>
                  <a:prstClr val="black"/>
                </a:solidFill>
                <a:latin typeface="ArialMT"/>
              </a:rPr>
              <a:t>wthere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 is a great challenge in getting skilled human power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and the country will get a burden in the health delivery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by spending the significant figure of the health budget to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the pandemic. Here HIV/AIDS is not only a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4621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DDE96-11C7-4C8F-855F-7841A4A6B5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6B41D-CFA6-47EA-8D78-0F980E6E0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problem but also a situation that brings social, economic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and political crisis for a country. In a country with a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greater proportion of its people still struggling for their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daily survival, the scope of development definition shall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fit to the local scenarios. It has to be understood 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terms of household Livelihood </a:t>
            </a:r>
            <a:r>
              <a:rPr lang="en-US" sz="3200" dirty="0" err="1">
                <a:solidFill>
                  <a:prstClr val="black"/>
                </a:solidFill>
                <a:latin typeface="ArialMT"/>
              </a:rPr>
              <a:t>securityhere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 HIV/AIDS is a public health problem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3875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0E30-0DB5-4881-A51D-F786AC584F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What is </a:t>
            </a:r>
            <a: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Household</a:t>
            </a:r>
            <a: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 Livelihood Security (HLS)?</a:t>
            </a:r>
            <a:b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46A1-B627-4186-B61F-73515F0BF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Household Livelihood Security is defined as: ‘Adequate</a:t>
            </a:r>
          </a:p>
          <a:p>
            <a:r>
              <a:rPr lang="en-US" dirty="0">
                <a:latin typeface="ArialMT"/>
              </a:rPr>
              <a:t>and Sustainable Access to Income and Resources to</a:t>
            </a:r>
          </a:p>
          <a:p>
            <a:r>
              <a:rPr lang="en-US" dirty="0">
                <a:latin typeface="ArialMT"/>
              </a:rPr>
              <a:t>Meet Basic Needs’, including: Food, Proper Nutrition,</a:t>
            </a:r>
          </a:p>
          <a:p>
            <a:r>
              <a:rPr lang="en-US" dirty="0">
                <a:latin typeface="ArialMT"/>
              </a:rPr>
              <a:t>Clean Water; Health, Health Facilities and services;</a:t>
            </a:r>
          </a:p>
          <a:p>
            <a:r>
              <a:rPr lang="en-US" dirty="0">
                <a:latin typeface="ArialMT"/>
              </a:rPr>
              <a:t>Economic Opportunities; Education; Housing/Habitat</a:t>
            </a:r>
          </a:p>
          <a:p>
            <a:r>
              <a:rPr lang="en-US" dirty="0">
                <a:latin typeface="ArialMT"/>
              </a:rPr>
              <a:t>Security; Physical Safety; and time for Community</a:t>
            </a:r>
          </a:p>
        </p:txBody>
      </p:sp>
    </p:spTree>
    <p:extLst>
      <p:ext uri="{BB962C8B-B14F-4D97-AF65-F5344CB8AC3E}">
        <p14:creationId xmlns:p14="http://schemas.microsoft.com/office/powerpoint/2010/main" val="140445329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8C3D-9AAE-49B7-8DF1-B5EEB9DE6C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37DE3-6E79-4A21-BCF1-67A39D00D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Participation.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 system in which there are activities that households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engage in to earn/make a living, which can consist of a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range of on- and off-farm activities or procurement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strategies together, provides food and/or cash.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9089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14A18-040E-452F-BA93-BA554232260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7.6 Health and the Millennium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Development Goal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D5F1-CBB2-45DB-8842-0F5174C5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In September 2000, leaders of 191 countries around the</a:t>
            </a:r>
          </a:p>
          <a:p>
            <a:r>
              <a:rPr lang="en-US" dirty="0">
                <a:latin typeface="ArialMT"/>
              </a:rPr>
              <a:t>world met at the UN to adopt the Millennium Declaration.</a:t>
            </a:r>
          </a:p>
          <a:p>
            <a:r>
              <a:rPr lang="en-US" dirty="0">
                <a:latin typeface="ArialMT"/>
              </a:rPr>
              <a:t>The Declaration outlined the central concerns of the</a:t>
            </a:r>
          </a:p>
          <a:p>
            <a:r>
              <a:rPr lang="en-US" dirty="0">
                <a:latin typeface="ArialMT"/>
              </a:rPr>
              <a:t>global community and articulated a set of interconnected</a:t>
            </a:r>
          </a:p>
          <a:p>
            <a:r>
              <a:rPr lang="en-US" dirty="0">
                <a:latin typeface="ArialMT"/>
              </a:rPr>
              <a:t>and mutually reinforcing goals for sustainable</a:t>
            </a:r>
          </a:p>
          <a:p>
            <a:r>
              <a:rPr lang="en-US" dirty="0">
                <a:latin typeface="ArialMT"/>
              </a:rPr>
              <a:t>development that are now designated as the Millennium</a:t>
            </a:r>
          </a:p>
          <a:p>
            <a:r>
              <a:rPr lang="en-US" dirty="0">
                <a:latin typeface="ArialMT"/>
              </a:rPr>
              <a:t>Development Goals (MDGs). The MDGs, as set of</a:t>
            </a:r>
          </a:p>
          <a:p>
            <a:r>
              <a:rPr lang="en-US" dirty="0">
                <a:latin typeface="ArialMT"/>
              </a:rPr>
              <a:t>global development agenda reflect the renewed</a:t>
            </a:r>
          </a:p>
        </p:txBody>
      </p:sp>
    </p:spTree>
    <p:extLst>
      <p:ext uri="{BB962C8B-B14F-4D97-AF65-F5344CB8AC3E}">
        <p14:creationId xmlns:p14="http://schemas.microsoft.com/office/powerpoint/2010/main" val="261573737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8983-9958-4BA3-B305-6E71061147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4E24E-4BBB-444B-A8CF-77AA150AD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commitment of the international community towards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overall well-being of people in the developing world.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Political and economic externality issues aside,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altruistic rationale behind the MDGs within the health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sector can be considered as paralleling the philanthropic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drives of the 1970s that led to the emergence of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“Health For All by 2000” movement.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1443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2939-7F83-4BB7-A838-06B31344A9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8A8EC-F064-4983-89F9-A0D73BC04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In addition, 18 quantitative targets for each goal with 48</a:t>
            </a:r>
          </a:p>
          <a:p>
            <a:r>
              <a:rPr lang="en-US" dirty="0">
                <a:latin typeface="ArialMT"/>
              </a:rPr>
              <a:t>indicators for monitoring there have been set and</a:t>
            </a:r>
          </a:p>
          <a:p>
            <a:r>
              <a:rPr lang="en-US" dirty="0">
                <a:latin typeface="ArialMT"/>
              </a:rPr>
              <a:t>agreed upon .The particular goals and targets that are</a:t>
            </a:r>
          </a:p>
          <a:p>
            <a:r>
              <a:rPr lang="en-US" dirty="0">
                <a:latin typeface="ArialMT"/>
              </a:rPr>
              <a:t>relevant for health sector are shown below.</a:t>
            </a:r>
          </a:p>
          <a:p>
            <a:r>
              <a:rPr lang="en-US" b="1" dirty="0">
                <a:latin typeface="Arial-BoldMT"/>
              </a:rPr>
              <a:t>Goal 4: </a:t>
            </a:r>
            <a:r>
              <a:rPr lang="en-US" dirty="0">
                <a:latin typeface="ArialMT"/>
              </a:rPr>
              <a:t>Reduce Child Mortality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Target 5: Reduce the under five mortality rate</a:t>
            </a:r>
          </a:p>
          <a:p>
            <a:r>
              <a:rPr lang="en-US" dirty="0">
                <a:latin typeface="ArialMT"/>
              </a:rPr>
              <a:t>by two-thirds, between 1990 and 2015</a:t>
            </a:r>
          </a:p>
          <a:p>
            <a:r>
              <a:rPr lang="en-US" b="1" dirty="0">
                <a:latin typeface="Arial-BoldMT"/>
              </a:rPr>
              <a:t>Goal 5: </a:t>
            </a:r>
            <a:r>
              <a:rPr lang="en-US" dirty="0">
                <a:latin typeface="ArialMT"/>
              </a:rPr>
              <a:t>Improve Maternal Health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Target 6: Reduce the maternal Mortality ratio</a:t>
            </a:r>
          </a:p>
          <a:p>
            <a:r>
              <a:rPr lang="en-US" dirty="0">
                <a:latin typeface="ArialMT"/>
              </a:rPr>
              <a:t>by three quarters, between 1990 and 2015.</a:t>
            </a:r>
          </a:p>
          <a:p>
            <a:r>
              <a:rPr lang="en-US" b="1" dirty="0">
                <a:latin typeface="Arial-BoldMT"/>
              </a:rPr>
              <a:t>Goal 6: </a:t>
            </a:r>
            <a:r>
              <a:rPr lang="en-US" dirty="0">
                <a:latin typeface="ArialMT"/>
              </a:rPr>
              <a:t>Combat HIV/AIDS, Malaria and other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0565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9563-0A73-4A2F-A486-EABE1D6629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F50D9-51C5-4FBC-84BE-D4DF65955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Target 7: have halted by 2015 and begun</a:t>
            </a:r>
          </a:p>
          <a:p>
            <a:r>
              <a:rPr lang="en-US" dirty="0">
                <a:latin typeface="ArialMT"/>
              </a:rPr>
              <a:t>to reverse the spread of HIV/AIDS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Target 8: have halted by 2015 and begun</a:t>
            </a:r>
          </a:p>
          <a:p>
            <a:r>
              <a:rPr lang="en-US" dirty="0">
                <a:latin typeface="ArialMT"/>
              </a:rPr>
              <a:t>to reverse the incidence of Malaria and</a:t>
            </a:r>
          </a:p>
          <a:p>
            <a:r>
              <a:rPr lang="en-US" dirty="0">
                <a:latin typeface="ArialMT"/>
              </a:rPr>
              <a:t>other major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7483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371FD-E9E8-42A1-BAB0-0EB5CA8FAE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7.7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64A2-F75D-4014-B74A-8AFA59DE3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Discuss the role of health in development</a:t>
            </a:r>
          </a:p>
          <a:p>
            <a:r>
              <a:rPr lang="en-US" dirty="0">
                <a:latin typeface="ArialMT"/>
              </a:rPr>
              <a:t>Discuss the difference between economic growth and</a:t>
            </a:r>
          </a:p>
          <a:p>
            <a:r>
              <a:rPr lang="en-US" dirty="0">
                <a:latin typeface="ArialMT"/>
              </a:rPr>
              <a:t>development</a:t>
            </a:r>
          </a:p>
          <a:p>
            <a:r>
              <a:rPr lang="en-US" dirty="0">
                <a:latin typeface="ArialMT"/>
              </a:rPr>
              <a:t>Discuss the particular goals and targets in the MDG,</a:t>
            </a:r>
          </a:p>
          <a:p>
            <a:r>
              <a:rPr lang="en-US" dirty="0">
                <a:latin typeface="ArialMT"/>
              </a:rPr>
              <a:t>which is relevant to the health sector.</a:t>
            </a:r>
          </a:p>
          <a:p>
            <a:r>
              <a:rPr lang="en-US" dirty="0">
                <a:latin typeface="ArialMT"/>
              </a:rPr>
              <a:t>How does HIV/AIDS affects the overall development of</a:t>
            </a:r>
          </a:p>
          <a:p>
            <a:r>
              <a:rPr lang="en-US" dirty="0">
                <a:latin typeface="ArialMT"/>
              </a:rPr>
              <a:t>a country?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0028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B1CE-CFA8-4042-B625-71351A90EF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ASSIGNMENT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0444-F6CE-4B86-8125-9E53E8F9A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Assess the health system of Somalia, giving an account of how the health system has been affected 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NOT MORE THAN FIVE PAGES</a:t>
            </a:r>
          </a:p>
          <a:p>
            <a:r>
              <a:rPr lang="en-US" dirty="0">
                <a:solidFill>
                  <a:schemeClr val="accent1"/>
                </a:solidFill>
              </a:rPr>
              <a:t>Send to </a:t>
            </a:r>
          </a:p>
          <a:p>
            <a:r>
              <a:rPr lang="en-US" dirty="0">
                <a:solidFill>
                  <a:schemeClr val="accent1"/>
                </a:solidFill>
              </a:rPr>
              <a:t>ntwalibu@kyu.ac.ug</a:t>
            </a:r>
          </a:p>
        </p:txBody>
      </p:sp>
    </p:spTree>
    <p:extLst>
      <p:ext uri="{BB962C8B-B14F-4D97-AF65-F5344CB8AC3E}">
        <p14:creationId xmlns:p14="http://schemas.microsoft.com/office/powerpoint/2010/main" val="2294433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6A2D-B91C-4E95-A93D-C7E12BD2EB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1D08-3270-4A22-A226-D637F54E5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-BoldMT"/>
              </a:rPr>
              <a:t>Mental Health- </a:t>
            </a:r>
            <a:r>
              <a:rPr lang="en-US" sz="3200" dirty="0">
                <a:latin typeface="ArialMT"/>
              </a:rPr>
              <a:t>is the ability to learn and think clearly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and coherently. E.g., a person who is not mentally fit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(retarded) could not learn something new at a pace in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which an ordinary normal person learns.</a:t>
            </a:r>
          </a:p>
          <a:p>
            <a:r>
              <a:rPr lang="en-US" sz="3200" b="1" dirty="0">
                <a:latin typeface="Arial-BoldMT"/>
              </a:rPr>
              <a:t>Social health- </a:t>
            </a:r>
            <a:r>
              <a:rPr lang="en-US" sz="3200" dirty="0">
                <a:latin typeface="ArialMT"/>
              </a:rPr>
              <a:t>is the ability to make and maintain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acceptable interaction with other people. E.g. to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celebrate during festivals; to mourn when a close family</a:t>
            </a:r>
          </a:p>
          <a:p>
            <a:pPr marL="0" indent="0">
              <a:buNone/>
            </a:pPr>
            <a:r>
              <a:rPr lang="en-US" sz="3200" dirty="0">
                <a:latin typeface="ArialMT"/>
              </a:rPr>
              <a:t>member dies; to create and maintain friendship and</a:t>
            </a:r>
          </a:p>
          <a:p>
            <a:r>
              <a:rPr lang="en-US" sz="3200" dirty="0">
                <a:latin typeface="ArialMT"/>
              </a:rPr>
              <a:t>intimacy, etc.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730822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2052-A681-4DCA-AD75-D424F0BFB2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Arial-BoldMT"/>
              </a:rPr>
              <a:t>TOPIC 8: PRIMARY HEALTH CARE</a:t>
            </a: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47CE-D14F-476F-92E1-345DB84A4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latin typeface="Arial-BoldMT"/>
              </a:rPr>
              <a:t>9.1 Learning Objective:</a:t>
            </a:r>
          </a:p>
          <a:p>
            <a:r>
              <a:rPr lang="en-US" dirty="0">
                <a:latin typeface="ArialMT"/>
              </a:rPr>
              <a:t>At the end of this course, the students are expected to: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Define primary health care (PHC) and</a:t>
            </a:r>
          </a:p>
          <a:p>
            <a:r>
              <a:rPr lang="en-US" dirty="0">
                <a:latin typeface="ArialMT"/>
              </a:rPr>
              <a:t>describe its concept;;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Describe the historical development and</a:t>
            </a:r>
          </a:p>
          <a:p>
            <a:r>
              <a:rPr lang="en-US" dirty="0">
                <a:latin typeface="ArialMT"/>
              </a:rPr>
              <a:t>challenges of PHC at national and</a:t>
            </a:r>
          </a:p>
          <a:p>
            <a:r>
              <a:rPr lang="en-US" dirty="0">
                <a:latin typeface="ArialMT"/>
              </a:rPr>
              <a:t>international level;</a:t>
            </a:r>
          </a:p>
          <a:p>
            <a:r>
              <a:rPr lang="en-US" sz="1600" dirty="0">
                <a:latin typeface="Wingdings-Regular"/>
              </a:rPr>
              <a:t>􀂉 </a:t>
            </a:r>
            <a:r>
              <a:rPr lang="en-US" dirty="0">
                <a:latin typeface="ArialMT"/>
              </a:rPr>
              <a:t>Describe the components, strategies and</a:t>
            </a:r>
          </a:p>
          <a:p>
            <a:r>
              <a:rPr lang="en-US" dirty="0">
                <a:latin typeface="ArialMT"/>
              </a:rPr>
              <a:t>principles of PHC,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835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2576-502A-4A4E-B39D-F24D93879B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9.2 Introduction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496DF-D14E-45A6-AF22-8FC2659F0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International conference, organized by WHO and United</a:t>
            </a:r>
          </a:p>
          <a:p>
            <a:r>
              <a:rPr lang="en-US" dirty="0">
                <a:latin typeface="ArialMT"/>
              </a:rPr>
              <a:t>Nations Children’s Education Fund (UNICEF), was held</a:t>
            </a:r>
          </a:p>
          <a:p>
            <a:r>
              <a:rPr lang="en-US" dirty="0">
                <a:latin typeface="ArialMT"/>
              </a:rPr>
              <a:t>in </a:t>
            </a:r>
            <a:r>
              <a:rPr lang="en-US" dirty="0" err="1">
                <a:latin typeface="ArialMT"/>
              </a:rPr>
              <a:t>Alma-ata</a:t>
            </a:r>
            <a:r>
              <a:rPr lang="en-US" dirty="0">
                <a:latin typeface="ArialMT"/>
              </a:rPr>
              <a:t>, Kazakhstan, in 1978 on the theme of</a:t>
            </a:r>
          </a:p>
          <a:p>
            <a:r>
              <a:rPr lang="en-US" dirty="0">
                <a:latin typeface="ArialMT"/>
              </a:rPr>
              <a:t>‘health for all’. The Alma-Ata Declaration stated that</a:t>
            </a:r>
          </a:p>
          <a:p>
            <a:r>
              <a:rPr lang="en-US" dirty="0">
                <a:latin typeface="ArialMT"/>
              </a:rPr>
              <a:t>health is a basic human right, and that governments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9007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D1AB-2AF3-4A60-9739-7561D0F1ED6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44932-88F6-4AE2-ABED-5B4A75186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MT"/>
              </a:rPr>
              <a:t>responsible to assure that right for their citizens and to</a:t>
            </a:r>
          </a:p>
          <a:p>
            <a:r>
              <a:rPr lang="en-US" dirty="0">
                <a:latin typeface="ArialMT"/>
              </a:rPr>
              <a:t>develop appropriate strategies to fulfill this promise. The</a:t>
            </a:r>
          </a:p>
          <a:p>
            <a:r>
              <a:rPr lang="en-US" dirty="0">
                <a:latin typeface="ArialMT"/>
              </a:rPr>
              <a:t>existing gross inequalities in the health status of people,</a:t>
            </a:r>
          </a:p>
          <a:p>
            <a:r>
              <a:rPr lang="en-US" dirty="0">
                <a:latin typeface="ArialMT"/>
              </a:rPr>
              <a:t>particularly between developed and developing</a:t>
            </a:r>
          </a:p>
          <a:p>
            <a:r>
              <a:rPr lang="en-US" dirty="0">
                <a:latin typeface="ArialMT"/>
              </a:rPr>
              <a:t>countries as well as within countries are of common</a:t>
            </a:r>
          </a:p>
          <a:p>
            <a:r>
              <a:rPr lang="en-US" dirty="0">
                <a:latin typeface="ArialMT"/>
              </a:rPr>
              <a:t>concern to all countries. The Conference stressed the</a:t>
            </a:r>
          </a:p>
          <a:p>
            <a:r>
              <a:rPr lang="en-US" dirty="0">
                <a:latin typeface="ArialMT"/>
              </a:rPr>
              <a:t>right and duty of people to participate in the planning</a:t>
            </a:r>
          </a:p>
          <a:p>
            <a:r>
              <a:rPr lang="en-US" dirty="0">
                <a:latin typeface="ArialMT"/>
              </a:rPr>
              <a:t>and implementation of their health care; it also</a:t>
            </a:r>
          </a:p>
          <a:p>
            <a:r>
              <a:rPr lang="en-US" dirty="0">
                <a:latin typeface="ArialMT"/>
              </a:rPr>
              <a:t>advocates the use of scientifically, socially and</a:t>
            </a:r>
          </a:p>
          <a:p>
            <a:r>
              <a:rPr lang="en-US" dirty="0">
                <a:latin typeface="ArialMT"/>
              </a:rPr>
              <a:t>economically sounds technologies. In order to attain</a:t>
            </a:r>
          </a:p>
          <a:p>
            <a:r>
              <a:rPr lang="en-US" dirty="0">
                <a:latin typeface="ArialMT"/>
              </a:rPr>
              <a:t>these targets Primary Health Care (PHC) is taken as the</a:t>
            </a:r>
          </a:p>
          <a:p>
            <a:r>
              <a:rPr lang="en-US" dirty="0">
                <a:latin typeface="ArialMT"/>
              </a:rPr>
              <a:t>appropriate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3362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CFA32-69D7-444E-8B65-4AFB8A93D6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9.3 Definition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87F5-6A4D-420C-BF73-93FD2DA25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Primary Health Care is an essential health care based</a:t>
            </a:r>
          </a:p>
          <a:p>
            <a:r>
              <a:rPr lang="en-US" dirty="0">
                <a:latin typeface="ArialMT"/>
              </a:rPr>
              <a:t>on practical, scientifically sound, and socially acceptable</a:t>
            </a:r>
          </a:p>
          <a:p>
            <a:r>
              <a:rPr lang="en-US" dirty="0">
                <a:latin typeface="ArialMT"/>
              </a:rPr>
              <a:t>methods and technology made universally accessible to</a:t>
            </a:r>
          </a:p>
          <a:p>
            <a:r>
              <a:rPr lang="en-US" dirty="0">
                <a:latin typeface="ArialMT"/>
              </a:rPr>
              <a:t>individuals and families in the community through their</a:t>
            </a:r>
          </a:p>
          <a:p>
            <a:r>
              <a:rPr lang="en-US" dirty="0">
                <a:latin typeface="ArialMT"/>
              </a:rPr>
              <a:t>full participations and at a cost that the community and</a:t>
            </a:r>
          </a:p>
          <a:p>
            <a:r>
              <a:rPr lang="en-US" dirty="0">
                <a:latin typeface="ArialMT"/>
              </a:rPr>
              <a:t>the country can afford to maintain at every stage of their</a:t>
            </a:r>
          </a:p>
          <a:p>
            <a:r>
              <a:rPr lang="en-US" dirty="0">
                <a:latin typeface="ArialMT"/>
              </a:rPr>
              <a:t>development in the spirit of self-reliance and </a:t>
            </a:r>
            <a:r>
              <a:rPr lang="en-US" dirty="0" err="1">
                <a:latin typeface="ArialMT"/>
              </a:rPr>
              <a:t>selfdetermination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6700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883E-C5C0-48F6-AAB7-679E6326570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FB745-2A82-42DE-87D8-4C14AB66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The basic terms in the definition are: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Essential health care: Group of functions</a:t>
            </a:r>
          </a:p>
          <a:p>
            <a:r>
              <a:rPr lang="en-US" dirty="0">
                <a:latin typeface="ArialMT"/>
              </a:rPr>
              <a:t>essential for the health of the people given at</a:t>
            </a:r>
          </a:p>
          <a:p>
            <a:r>
              <a:rPr lang="en-US" dirty="0">
                <a:latin typeface="ArialMT"/>
              </a:rPr>
              <a:t>lower level of health service. E.g. Medical care,</a:t>
            </a:r>
          </a:p>
          <a:p>
            <a:r>
              <a:rPr lang="en-US" dirty="0">
                <a:latin typeface="ArialMT"/>
              </a:rPr>
              <a:t>MCH/FP, school health, environmental health,</a:t>
            </a:r>
          </a:p>
          <a:p>
            <a:r>
              <a:rPr lang="en-US" dirty="0">
                <a:latin typeface="ArialMT"/>
              </a:rPr>
              <a:t>control of communicable diseases, health</a:t>
            </a:r>
          </a:p>
          <a:p>
            <a:r>
              <a:rPr lang="en-US" dirty="0">
                <a:latin typeface="ArialMT"/>
              </a:rPr>
              <a:t>education, referral, etc.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Scientifically sound: Scientifically explainable</a:t>
            </a:r>
          </a:p>
          <a:p>
            <a:r>
              <a:rPr lang="en-US" dirty="0">
                <a:latin typeface="ArialMT"/>
              </a:rPr>
              <a:t>and acceptable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Socially acceptable methods and technology:</a:t>
            </a:r>
          </a:p>
          <a:p>
            <a:r>
              <a:rPr lang="en-US" dirty="0">
                <a:latin typeface="ArialMT"/>
              </a:rPr>
              <a:t>intervention should consider the local value,</a:t>
            </a:r>
          </a:p>
        </p:txBody>
      </p:sp>
    </p:spTree>
    <p:extLst>
      <p:ext uri="{BB962C8B-B14F-4D97-AF65-F5344CB8AC3E}">
        <p14:creationId xmlns:p14="http://schemas.microsoft.com/office/powerpoint/2010/main" val="3331173774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6D1D-99D7-4434-BCD9-4FD52D4758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3496C-D719-4090-B7BC-62B622B60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culture and belief.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Universally accessible: Because of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inequitable distribution of the available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resources, the services are not reachable by all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who need them. Only a few can afford or within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the reach to use them, while the majority are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excluded from the service. Therefore, PHC being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health care as close as possible to where people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live and work, guarantee universal accessibility</a:t>
            </a:r>
            <a:r>
              <a:rPr lang="en-US" sz="700" dirty="0">
                <a:solidFill>
                  <a:prstClr val="black"/>
                </a:solidFill>
                <a:latin typeface="ArialMT"/>
              </a:rPr>
              <a:t>.</a:t>
            </a:r>
            <a:endParaRPr lang="en-US" sz="7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3653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FAEEA-36D2-431C-B46A-278C1F5261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8561D-4A61-4F8A-849C-EAB9C3BF8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>
                <a:latin typeface="Arial-BoldMT"/>
              </a:rPr>
              <a:t>9.4 Historical development of PHC</a:t>
            </a:r>
          </a:p>
          <a:p>
            <a:r>
              <a:rPr lang="en-US" dirty="0">
                <a:latin typeface="ArialMT"/>
              </a:rPr>
              <a:t>The definition of health, in the Charter of WHO as a</a:t>
            </a:r>
          </a:p>
          <a:p>
            <a:r>
              <a:rPr lang="en-US" dirty="0">
                <a:latin typeface="ArialMT"/>
              </a:rPr>
              <a:t>complete state of physical, mental, and social well-being</a:t>
            </a:r>
          </a:p>
          <a:p>
            <a:r>
              <a:rPr lang="en-US" dirty="0">
                <a:latin typeface="ArialMT"/>
              </a:rPr>
              <a:t>had the ring of utopianism and irrelevance to states</a:t>
            </a:r>
          </a:p>
          <a:p>
            <a:r>
              <a:rPr lang="en-US" dirty="0">
                <a:latin typeface="ArialMT"/>
              </a:rPr>
              <a:t>struggling to provide even minimal care in adverse</a:t>
            </a:r>
          </a:p>
          <a:p>
            <a:r>
              <a:rPr lang="en-US" dirty="0">
                <a:latin typeface="ArialMT"/>
              </a:rPr>
              <a:t>economic, social and environmental conditions. The</a:t>
            </a:r>
          </a:p>
          <a:p>
            <a:r>
              <a:rPr lang="en-US" dirty="0">
                <a:latin typeface="ArialMT"/>
              </a:rPr>
              <a:t>WHO was concentrating on vertical programs, such as</a:t>
            </a:r>
          </a:p>
          <a:p>
            <a:r>
              <a:rPr lang="en-US" dirty="0">
                <a:latin typeface="ArialMT"/>
              </a:rPr>
              <a:t>eradication of smallpox and malaria during the 19960s.</a:t>
            </a:r>
          </a:p>
          <a:p>
            <a:r>
              <a:rPr lang="en-US" dirty="0">
                <a:latin typeface="ArialMT"/>
              </a:rPr>
              <a:t>Hence, the historical development can be presented as</a:t>
            </a:r>
          </a:p>
          <a:p>
            <a:r>
              <a:rPr lang="en-US" dirty="0">
                <a:latin typeface="ArialMT"/>
              </a:rPr>
              <a:t>follows: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2148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D25C2-8EDB-4938-818A-CCB58C99F46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039AA-EC21-47F2-A756-1CD3A9B9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Early Approaches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In the 1950’s, there were vertical health service</a:t>
            </a:r>
          </a:p>
          <a:p>
            <a:r>
              <a:rPr lang="en-US" dirty="0">
                <a:latin typeface="ArialMT"/>
              </a:rPr>
              <a:t>strategies that included mass campaigns,</a:t>
            </a:r>
          </a:p>
          <a:p>
            <a:r>
              <a:rPr lang="en-US" dirty="0">
                <a:latin typeface="ArialMT"/>
              </a:rPr>
              <a:t>specialized control programs for communicable</a:t>
            </a:r>
          </a:p>
          <a:p>
            <a:r>
              <a:rPr lang="en-US" dirty="0">
                <a:latin typeface="ArialMT"/>
              </a:rPr>
              <a:t>diseases such as Tuberculosis, Malaria, Sexually</a:t>
            </a:r>
          </a:p>
          <a:p>
            <a:r>
              <a:rPr lang="en-US" dirty="0">
                <a:latin typeface="ArialMT"/>
              </a:rPr>
              <a:t>transmitted diseases (STDs), etc.; but the</a:t>
            </a:r>
          </a:p>
          <a:p>
            <a:r>
              <a:rPr lang="en-US" dirty="0">
                <a:latin typeface="ArialMT"/>
              </a:rPr>
              <a:t>strategy was very expensive and so</a:t>
            </a:r>
          </a:p>
          <a:p>
            <a:r>
              <a:rPr lang="en-US" dirty="0">
                <a:latin typeface="ArialMT"/>
              </a:rPr>
              <a:t>unsuccessful.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1914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48641-B5C1-4992-9817-770CE1347D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0157D-3997-4B84-93DF-81CE5C658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The concept of basic health service came into</a:t>
            </a:r>
          </a:p>
          <a:p>
            <a:r>
              <a:rPr lang="en-US" dirty="0">
                <a:latin typeface="ArialMT"/>
              </a:rPr>
              <a:t>being in the mid 1960s. This gives more attention</a:t>
            </a:r>
          </a:p>
          <a:p>
            <a:r>
              <a:rPr lang="en-US" dirty="0">
                <a:latin typeface="ArialMT"/>
              </a:rPr>
              <a:t>to rural areas through the construction of health</a:t>
            </a:r>
          </a:p>
          <a:p>
            <a:r>
              <a:rPr lang="en-US" dirty="0">
                <a:latin typeface="ArialMT"/>
              </a:rPr>
              <a:t>centers and health stations providing both</a:t>
            </a:r>
          </a:p>
          <a:p>
            <a:r>
              <a:rPr lang="en-US" dirty="0">
                <a:latin typeface="ArialMT"/>
              </a:rPr>
              <a:t>curative and preventive services.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Early 1970: Integration of specialized disease</a:t>
            </a:r>
          </a:p>
          <a:p>
            <a:r>
              <a:rPr lang="en-US" dirty="0">
                <a:latin typeface="ArialMT"/>
              </a:rPr>
              <a:t>control programs with basic health services</a:t>
            </a:r>
          </a:p>
          <a:p>
            <a:r>
              <a:rPr lang="en-US" dirty="0">
                <a:latin typeface="ArialMT"/>
              </a:rPr>
              <a:t>came to appear. However, even this approach</a:t>
            </a:r>
          </a:p>
          <a:p>
            <a:r>
              <a:rPr lang="en-US" dirty="0">
                <a:latin typeface="ArialMT"/>
              </a:rPr>
              <a:t>was disease oriented, based on high cost health</a:t>
            </a:r>
          </a:p>
          <a:p>
            <a:r>
              <a:rPr lang="en-US" dirty="0">
                <a:latin typeface="ArialMT"/>
              </a:rPr>
              <a:t>institutions and requires advanced technology.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8959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B7DD0-8B29-4FA5-AD42-51BC5328B3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9.5 Components of PHC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49F9-335A-4465-86D9-7EBCFA557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Essential health care consisting of at least eight</a:t>
            </a:r>
          </a:p>
          <a:p>
            <a:r>
              <a:rPr lang="en-US" dirty="0">
                <a:latin typeface="ArialMT"/>
              </a:rPr>
              <a:t>elements</a:t>
            </a:r>
          </a:p>
          <a:p>
            <a:r>
              <a:rPr lang="en-US" dirty="0">
                <a:latin typeface="ArialMT"/>
              </a:rPr>
              <a:t>a) Health Education</a:t>
            </a:r>
          </a:p>
          <a:p>
            <a:r>
              <a:rPr lang="en-US" dirty="0">
                <a:latin typeface="ArialMT"/>
              </a:rPr>
              <a:t>b) Provision of</a:t>
            </a:r>
          </a:p>
          <a:p>
            <a:r>
              <a:rPr lang="en-US" dirty="0">
                <a:latin typeface="ArialMT"/>
              </a:rPr>
              <a:t>essential drugs</a:t>
            </a:r>
          </a:p>
          <a:p>
            <a:r>
              <a:rPr lang="en-US" dirty="0">
                <a:latin typeface="ArialMT"/>
              </a:rPr>
              <a:t>c) Immunization</a:t>
            </a:r>
          </a:p>
          <a:p>
            <a:r>
              <a:rPr lang="en-US" dirty="0">
                <a:latin typeface="ArialMT"/>
              </a:rPr>
              <a:t>d) MCH/FP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359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E11C-4F77-4B93-AFFC-C184A41B5E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0A636-4CA2-4641-9D59-B68C58E4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Emotional health </a:t>
            </a:r>
            <a:r>
              <a:rPr lang="en-US" dirty="0">
                <a:latin typeface="ArialMT"/>
              </a:rPr>
              <a:t>- is the ability of expressing emotions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in the appropriate way, for example to fear, to be happy,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and to be angry. The response of the body should be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congruent with that of the stimuli. Emotional health is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related to mental health and includes feelings. It also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means maintaining one’s own integrity in the presence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of stressful situation such as tension, depression and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anxiety.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1256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009E-C46C-4FBD-AD31-8F5E21D13F8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8830-EDEE-4869-9469-2FAB46342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e) Treatment of</a:t>
            </a:r>
          </a:p>
          <a:p>
            <a:r>
              <a:rPr lang="en-US" dirty="0">
                <a:latin typeface="ArialMT"/>
              </a:rPr>
              <a:t>common</a:t>
            </a:r>
          </a:p>
          <a:p>
            <a:r>
              <a:rPr lang="en-US" dirty="0">
                <a:latin typeface="ArialMT"/>
              </a:rPr>
              <a:t>Diseases and</a:t>
            </a:r>
          </a:p>
          <a:p>
            <a:r>
              <a:rPr lang="en-US" dirty="0">
                <a:latin typeface="ArialMT"/>
              </a:rPr>
              <a:t>injuries</a:t>
            </a:r>
          </a:p>
          <a:p>
            <a:r>
              <a:rPr lang="en-US" dirty="0">
                <a:latin typeface="ArialMT"/>
              </a:rPr>
              <a:t>f) Adequate supply</a:t>
            </a:r>
          </a:p>
          <a:p>
            <a:r>
              <a:rPr lang="en-US" dirty="0">
                <a:latin typeface="ArialMT"/>
              </a:rPr>
              <a:t>of safe water</a:t>
            </a:r>
          </a:p>
          <a:p>
            <a:r>
              <a:rPr lang="en-US" dirty="0">
                <a:latin typeface="ArialMT"/>
              </a:rPr>
              <a:t>and basic</a:t>
            </a:r>
          </a:p>
          <a:p>
            <a:r>
              <a:rPr lang="en-US" dirty="0">
                <a:latin typeface="ArialMT"/>
              </a:rPr>
              <a:t>sanitation</a:t>
            </a:r>
          </a:p>
          <a:p>
            <a:r>
              <a:rPr lang="en-US" dirty="0">
                <a:latin typeface="ArialMT"/>
              </a:rPr>
              <a:t>g) Communicable</a:t>
            </a:r>
          </a:p>
          <a:p>
            <a:r>
              <a:rPr lang="en-US" dirty="0">
                <a:latin typeface="ArialMT"/>
              </a:rPr>
              <a:t>Disease control</a:t>
            </a:r>
          </a:p>
          <a:p>
            <a:r>
              <a:rPr lang="en-US" dirty="0">
                <a:latin typeface="ArialMT"/>
              </a:rPr>
              <a:t>h) Food supply and</a:t>
            </a:r>
          </a:p>
        </p:txBody>
      </p:sp>
    </p:spTree>
    <p:extLst>
      <p:ext uri="{BB962C8B-B14F-4D97-AF65-F5344CB8AC3E}">
        <p14:creationId xmlns:p14="http://schemas.microsoft.com/office/powerpoint/2010/main" val="3317135462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1D9-3171-44A1-A742-C04BB2381E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27680-46EE-41AF-BFE9-7724BCC43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700" dirty="0">
                <a:solidFill>
                  <a:prstClr val="black"/>
                </a:solidFill>
                <a:latin typeface="ArialMT"/>
              </a:rPr>
              <a:t>proper nutrition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Additional elements incorporated after Alma-Ata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Oral Health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Mental Health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Use of traditional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medicine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Occupational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health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HIV/AIDS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ARI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5449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48ECF-0EEF-4F80-B0B9-F3F8FA37016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9.6 PHC Principles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5983-853D-45D9-B4A8-9ACD600E8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Emphasized principles in PHC are: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Intersectoral</a:t>
            </a:r>
          </a:p>
          <a:p>
            <a:r>
              <a:rPr lang="en-US" dirty="0">
                <a:latin typeface="ArialMT"/>
              </a:rPr>
              <a:t>collaboration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Community</a:t>
            </a:r>
          </a:p>
          <a:p>
            <a:r>
              <a:rPr lang="en-US" dirty="0">
                <a:latin typeface="ArialMT"/>
              </a:rPr>
              <a:t>participation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20613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BF3EC-4898-4ACE-AAF8-2CE88CAFA1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E04CC-9830-41EF-A98E-C251B4501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dirty="0">
                <a:solidFill>
                  <a:prstClr val="black"/>
                </a:solidFill>
                <a:latin typeface="ArialMT"/>
              </a:rPr>
              <a:t>Appropriate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MT"/>
              </a:rPr>
              <a:t>technology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dirty="0">
                <a:solidFill>
                  <a:prstClr val="black"/>
                </a:solidFill>
                <a:latin typeface="ArialMT"/>
              </a:rPr>
              <a:t>Equity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dirty="0">
                <a:solidFill>
                  <a:prstClr val="black"/>
                </a:solidFill>
                <a:latin typeface="ArialMT"/>
              </a:rPr>
              <a:t>Focused on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MT"/>
              </a:rPr>
              <a:t>prevention and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MT"/>
              </a:rPr>
              <a:t>promotion of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MT"/>
              </a:rPr>
              <a:t>health</a:t>
            </a:r>
          </a:p>
          <a:p>
            <a:pPr lvl="0"/>
            <a:r>
              <a:rPr lang="en-US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smtClean="0">
                <a:solidFill>
                  <a:prstClr val="black"/>
                </a:solidFill>
                <a:latin typeface="ArialMT"/>
              </a:rPr>
              <a:t>Decentralization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272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B9927-E8AA-4D47-B6FF-62043797AF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64280-9FD7-4E8E-B8DE-DEE4A88C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Intersectoral collaboration:</a:t>
            </a:r>
          </a:p>
          <a:p>
            <a:r>
              <a:rPr lang="en-US" dirty="0">
                <a:latin typeface="ArialMT"/>
              </a:rPr>
              <a:t>Means a joint concern and responsibility of sectors</a:t>
            </a:r>
          </a:p>
          <a:p>
            <a:r>
              <a:rPr lang="en-US" dirty="0">
                <a:latin typeface="ArialMT"/>
              </a:rPr>
              <a:t>responsible for development in identifying problems,</a:t>
            </a:r>
          </a:p>
          <a:p>
            <a:r>
              <a:rPr lang="en-US" dirty="0">
                <a:latin typeface="ArialMT"/>
              </a:rPr>
              <a:t>programs and undertaking tasks that have important</a:t>
            </a:r>
          </a:p>
          <a:p>
            <a:r>
              <a:rPr lang="en-US" dirty="0">
                <a:latin typeface="ArialMT"/>
              </a:rPr>
              <a:t>bearing on human well-being. Intersectoral collaboration</a:t>
            </a:r>
          </a:p>
          <a:p>
            <a:r>
              <a:rPr lang="en-US" dirty="0">
                <a:latin typeface="ArialMT"/>
              </a:rPr>
              <a:t>is very important, as the intrinsic relationship of health to</a:t>
            </a:r>
          </a:p>
          <a:p>
            <a:r>
              <a:rPr lang="en-US" dirty="0">
                <a:latin typeface="ArialMT"/>
              </a:rPr>
              <a:t>other sectors is evident.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60988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DD6B7-8EB1-4462-8EE8-116CDFDFFAD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C0A74-31D1-4821-A3C6-42E4F63A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That is low level of education,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poor access to transport, limited access to safe water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supply can affect health status. Similarly, development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in these sectors cannot process smoothly without health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development.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7684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D7D8-2E2F-4D5F-A6D3-67C4033B51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37CAC-2CC9-4A1C-BF4F-E8D98565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Community participation:</a:t>
            </a:r>
          </a:p>
          <a:p>
            <a:r>
              <a:rPr lang="en-US" dirty="0">
                <a:latin typeface="ArialMT"/>
              </a:rPr>
              <a:t>Community is a group of people living together in the</a:t>
            </a:r>
          </a:p>
          <a:p>
            <a:r>
              <a:rPr lang="en-US" dirty="0">
                <a:latin typeface="ArialMT"/>
              </a:rPr>
              <a:t>same geographical area, sharing common interests.</a:t>
            </a:r>
          </a:p>
          <a:p>
            <a:r>
              <a:rPr lang="en-US" dirty="0">
                <a:latin typeface="ArialMT"/>
              </a:rPr>
              <a:t>Community participation/involvement: It implies</a:t>
            </a:r>
          </a:p>
          <a:p>
            <a:r>
              <a:rPr lang="en-US" dirty="0">
                <a:latin typeface="ArialMT"/>
              </a:rPr>
              <a:t>sensitizing the people to their health problems,</a:t>
            </a:r>
          </a:p>
          <a:p>
            <a:r>
              <a:rPr lang="en-US" dirty="0">
                <a:latin typeface="ArialMT"/>
              </a:rPr>
              <a:t>increasing their receptivity and ability to prevent</a:t>
            </a:r>
          </a:p>
          <a:p>
            <a:r>
              <a:rPr lang="en-US" dirty="0">
                <a:latin typeface="ArialMT"/>
              </a:rPr>
              <a:t>disease, death and handicap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96006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0D38F-1CFC-42D4-8F3C-A301C88B97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9537D-6AB7-4A02-AD74-4298DC416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. This helps them to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respond to development programmers and encourages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local initiatives. Community participation/involvement 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programs is a spectrum that ranges from receiving the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benefits to actually planning and evaluating them.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2686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CA75-CDF8-4057-9344-917187727B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C868F-9093-4470-B8A9-8E7BCE30F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Types of participation / Involvement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Marginal: Participation of people in the health</a:t>
            </a:r>
          </a:p>
          <a:p>
            <a:r>
              <a:rPr lang="en-US" dirty="0">
                <a:latin typeface="ArialMT"/>
              </a:rPr>
              <a:t>programs may be limited and transitory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Substantial: The community plays active role in</a:t>
            </a:r>
          </a:p>
          <a:p>
            <a:r>
              <a:rPr lang="en-US" dirty="0">
                <a:latin typeface="ArialMT"/>
              </a:rPr>
              <a:t>determining priorities and helping in carrying out</a:t>
            </a:r>
          </a:p>
          <a:p>
            <a:r>
              <a:rPr lang="en-US" dirty="0">
                <a:latin typeface="ArialMT"/>
              </a:rPr>
              <a:t>health related activities, such as, health</a:t>
            </a:r>
          </a:p>
          <a:p>
            <a:r>
              <a:rPr lang="en-US" dirty="0">
                <a:latin typeface="ArialMT"/>
              </a:rPr>
              <a:t>education, provision of drinking water and</a:t>
            </a:r>
          </a:p>
          <a:p>
            <a:r>
              <a:rPr lang="en-US" dirty="0">
                <a:latin typeface="ArialMT"/>
              </a:rPr>
              <a:t>maintenance of good personal and food hygiene.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Structural: Participation of the community in</a:t>
            </a:r>
          </a:p>
          <a:p>
            <a:r>
              <a:rPr lang="en-US" dirty="0">
                <a:latin typeface="ArialMT"/>
              </a:rPr>
              <a:t>health care becomes an integral part of the</a:t>
            </a:r>
          </a:p>
          <a:p>
            <a:r>
              <a:rPr lang="en-US" dirty="0">
                <a:latin typeface="ArialMT"/>
              </a:rPr>
              <a:t>program and a major basis for health activities.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3708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4F20A-141B-4949-94D9-62936AD262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CA07D-FD14-4056-B7DB-AB26A3E5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-BoldMT"/>
              </a:rPr>
              <a:t>Appropriate Technology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It takes account of both the health care and the</a:t>
            </a:r>
          </a:p>
          <a:p>
            <a:r>
              <a:rPr lang="en-US" dirty="0">
                <a:latin typeface="ArialMT"/>
              </a:rPr>
              <a:t>socio-economic context of the country.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This must include consideration of cost</a:t>
            </a:r>
          </a:p>
          <a:p>
            <a:r>
              <a:rPr lang="en-US" dirty="0">
                <a:latin typeface="ArialMT"/>
              </a:rPr>
              <a:t>(efficiency and attractiveness) in dealing with the</a:t>
            </a:r>
          </a:p>
          <a:p>
            <a:r>
              <a:rPr lang="en-US" dirty="0">
                <a:latin typeface="ArialMT"/>
              </a:rPr>
              <a:t>health problem.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It should also take consideration of the</a:t>
            </a:r>
          </a:p>
          <a:p>
            <a:r>
              <a:rPr lang="en-US" dirty="0">
                <a:latin typeface="ArialMT"/>
              </a:rPr>
              <a:t>acceptability of the health care approach to both</a:t>
            </a:r>
          </a:p>
          <a:p>
            <a:r>
              <a:rPr lang="en-US" dirty="0">
                <a:latin typeface="ArialMT"/>
              </a:rPr>
              <a:t>target community and health service technology;</a:t>
            </a:r>
          </a:p>
          <a:p>
            <a:r>
              <a:rPr lang="en-US" dirty="0">
                <a:latin typeface="ArialMT"/>
              </a:rPr>
              <a:t>and it does not necessarily mean low cost.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21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260F-4BCF-40EE-BEE9-C4CCC4B1DD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4FBDB-E5AE-4E0B-BFB2-417DD81F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-BoldMT"/>
              </a:rPr>
              <a:t>Spiritual Health </a:t>
            </a:r>
            <a:r>
              <a:rPr lang="en-US" sz="3600" dirty="0">
                <a:latin typeface="ArialMT"/>
              </a:rPr>
              <a:t>- Some people relate health with</a:t>
            </a:r>
          </a:p>
          <a:p>
            <a:pPr marL="0" indent="0">
              <a:buNone/>
            </a:pPr>
            <a:r>
              <a:rPr lang="en-US" sz="3600" dirty="0">
                <a:latin typeface="ArialMT"/>
              </a:rPr>
              <a:t>religion; for others it has to do with personal values,</a:t>
            </a:r>
          </a:p>
          <a:p>
            <a:pPr marL="0" indent="0">
              <a:buNone/>
            </a:pPr>
            <a:r>
              <a:rPr lang="en-US" sz="3600" dirty="0">
                <a:latin typeface="ArialMT"/>
              </a:rPr>
              <a:t>beliefs, principles and ways of achieving mental</a:t>
            </a:r>
          </a:p>
          <a:p>
            <a:pPr marL="0" indent="0">
              <a:buNone/>
            </a:pPr>
            <a:r>
              <a:rPr lang="en-US" sz="3600" dirty="0">
                <a:latin typeface="ArialMT"/>
              </a:rPr>
              <a:t>satisfaction, in which all are related to their spiritual wellbeing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6007252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04FA-55C4-4D2B-A82A-7740219C2C6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5975-B947-4747-AE9C-42B1427B6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EQUITY</a:t>
            </a:r>
          </a:p>
          <a:p>
            <a:r>
              <a:rPr lang="en-US" dirty="0">
                <a:latin typeface="ArialMT"/>
              </a:rPr>
              <a:t>This is to close the gaps between the “haves and have</a:t>
            </a:r>
          </a:p>
          <a:p>
            <a:r>
              <a:rPr lang="en-US" dirty="0">
                <a:latin typeface="ArialMT"/>
              </a:rPr>
              <a:t>not s” which will help to achieve more equitable</a:t>
            </a:r>
          </a:p>
          <a:p>
            <a:r>
              <a:rPr lang="en-US" dirty="0">
                <a:latin typeface="ArialMT"/>
              </a:rPr>
              <a:t>distribution of health resources.</a:t>
            </a:r>
          </a:p>
          <a:p>
            <a:r>
              <a:rPr lang="en-US" dirty="0">
                <a:latin typeface="ArialMT"/>
              </a:rPr>
              <a:t>“If all cannot be served, those most in need should</a:t>
            </a:r>
          </a:p>
          <a:p>
            <a:r>
              <a:rPr lang="en-US" dirty="0">
                <a:latin typeface="ArialMT"/>
              </a:rPr>
              <a:t>have priority”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108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74B5-BC9F-43B2-8792-B841293C28F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D0637-F31E-456B-8C26-8452AE215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Equal utilization of health care </a:t>
            </a:r>
            <a:r>
              <a:rPr lang="en-US" dirty="0">
                <a:latin typeface="SymbolMT"/>
              </a:rPr>
              <a:t>→ </a:t>
            </a:r>
            <a:r>
              <a:rPr lang="en-US" dirty="0">
                <a:latin typeface="ArialMT"/>
              </a:rPr>
              <a:t>Equity </a:t>
            </a:r>
            <a:r>
              <a:rPr lang="en-US" dirty="0">
                <a:latin typeface="SymbolMT"/>
              </a:rPr>
              <a:t>←</a:t>
            </a:r>
            <a:r>
              <a:rPr lang="en-US" dirty="0">
                <a:latin typeface="ArialMT"/>
              </a:rPr>
              <a:t>Equal</a:t>
            </a:r>
          </a:p>
          <a:p>
            <a:r>
              <a:rPr lang="en-US" dirty="0">
                <a:latin typeface="ArialMT"/>
              </a:rPr>
              <a:t>access to health care</a:t>
            </a:r>
          </a:p>
          <a:p>
            <a:r>
              <a:rPr lang="en-US" dirty="0">
                <a:latin typeface="ArialMT"/>
              </a:rPr>
              <a:t>While planning for equity in PHC, one requires the</a:t>
            </a:r>
          </a:p>
          <a:p>
            <a:r>
              <a:rPr lang="en-US" dirty="0">
                <a:latin typeface="ArialMT"/>
              </a:rPr>
              <a:t>identification of groups, which are currently</a:t>
            </a:r>
          </a:p>
          <a:p>
            <a:r>
              <a:rPr lang="en-US" dirty="0">
                <a:latin typeface="ArialMT"/>
              </a:rPr>
              <a:t>disadvantaged in terms of health service access, and</a:t>
            </a:r>
          </a:p>
          <a:p>
            <a:r>
              <a:rPr lang="en-US" dirty="0">
                <a:latin typeface="ArialMT"/>
              </a:rPr>
              <a:t>utilization of service. Generally, it implies that the rural</a:t>
            </a:r>
          </a:p>
          <a:p>
            <a:r>
              <a:rPr lang="en-US" dirty="0">
                <a:latin typeface="ArialMT"/>
              </a:rPr>
              <a:t>and peri-urban poor population should also have a</a:t>
            </a:r>
          </a:p>
          <a:p>
            <a:r>
              <a:rPr lang="en-US" dirty="0">
                <a:latin typeface="ArialMT"/>
              </a:rPr>
              <a:t>reasonable access to health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24876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A80DE-C5A5-4E08-99DA-CC824388B7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C9AB-9F57-4D55-83E0-62C6FE9E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-BoldMT"/>
              </a:rPr>
              <a:t>Decentralization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It is sharing and transferring power and decision</a:t>
            </a:r>
          </a:p>
          <a:p>
            <a:r>
              <a:rPr lang="en-US" dirty="0">
                <a:latin typeface="ArialMT"/>
              </a:rPr>
              <a:t>away from the center to the periphery.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It brings decision closer to the communities</a:t>
            </a:r>
          </a:p>
          <a:p>
            <a:r>
              <a:rPr lang="en-US" dirty="0">
                <a:latin typeface="ArialMT"/>
              </a:rPr>
              <a:t>served and the field level providers of services.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It leads to greater efficiency in service provision</a:t>
            </a:r>
          </a:p>
          <a:p>
            <a:r>
              <a:rPr lang="en-US" b="1" dirty="0">
                <a:latin typeface="Arial-BoldMT"/>
              </a:rPr>
              <a:t>Focus on prevention</a:t>
            </a:r>
          </a:p>
          <a:p>
            <a:r>
              <a:rPr lang="en-US" dirty="0">
                <a:latin typeface="ArialMT"/>
              </a:rPr>
              <a:t>In addition to the fact that prevention is better and easier</a:t>
            </a:r>
          </a:p>
          <a:p>
            <a:r>
              <a:rPr lang="en-US" dirty="0">
                <a:latin typeface="ArialMT"/>
              </a:rPr>
              <a:t>than cure, the main health problems plaguing</a:t>
            </a:r>
          </a:p>
          <a:p>
            <a:r>
              <a:rPr lang="en-US" dirty="0">
                <a:latin typeface="ArialMT"/>
              </a:rPr>
              <a:t>developing countries are (and still are) of preventive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7951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00BE6-E211-48C1-9A92-0EACD2FE8A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0B157-1E7B-4CF1-89B1-C62019885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-BoldMT"/>
              </a:rPr>
              <a:t>9.7 PHC Philosophy and strategy</a:t>
            </a:r>
          </a:p>
          <a:p>
            <a:r>
              <a:rPr lang="en-US" dirty="0">
                <a:latin typeface="ArialMT"/>
              </a:rPr>
              <a:t>Health for all, is justified on the Alma-Ata Declaration as</a:t>
            </a:r>
          </a:p>
          <a:p>
            <a:r>
              <a:rPr lang="en-US" dirty="0">
                <a:latin typeface="ArialMT"/>
              </a:rPr>
              <a:t>a “fundamental human right” on the basis of equity and</a:t>
            </a:r>
          </a:p>
          <a:p>
            <a:r>
              <a:rPr lang="en-US" dirty="0">
                <a:latin typeface="ArialMT"/>
              </a:rPr>
              <a:t>or economic and social development. PHC is not more</a:t>
            </a:r>
          </a:p>
          <a:p>
            <a:r>
              <a:rPr lang="en-US" dirty="0">
                <a:latin typeface="ArialMT"/>
              </a:rPr>
              <a:t>medicine for the poor and it should not be considered to</a:t>
            </a:r>
          </a:p>
          <a:p>
            <a:r>
              <a:rPr lang="en-US" dirty="0">
                <a:latin typeface="ArialMT"/>
              </a:rPr>
              <a:t>mean a second-class health service meant for rural</a:t>
            </a:r>
          </a:p>
          <a:p>
            <a:r>
              <a:rPr lang="en-US" dirty="0">
                <a:latin typeface="ArialMT"/>
              </a:rPr>
              <a:t>population.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71969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3A0F-3153-4FF1-A924-5A05470500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4DD6B-7494-45B4-8053-FFE1C1161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It is an essential health service value for all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countries from the most to the least developed ones. 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fact, it is particularly a burning necessity for developing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countries. Therefore, PHC as a philosophy includes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Equity and Justice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Individual and community self reliance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Wingdings-Regular"/>
              </a:rPr>
              <a:t>􀂔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Inter relationship of Health and Development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11557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9854-3090-45CD-A99C-86C34FBF3B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PHC Strategy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78F7-3277-4BCA-8CDC-2432DF5D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Changes in the Health care system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Total coverage with essential health care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Integrated system</a:t>
            </a:r>
          </a:p>
          <a:p>
            <a:r>
              <a:rPr lang="en-US" dirty="0">
                <a:latin typeface="ArialMT"/>
              </a:rPr>
              <a:t>Involvement of communities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Use and control of resources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Redistribution of existing resources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Reorientation of Health manpower to PHC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Legislative changes- Health policy should</a:t>
            </a:r>
          </a:p>
          <a:p>
            <a:r>
              <a:rPr lang="en-US" dirty="0">
                <a:latin typeface="ArialMT"/>
              </a:rPr>
              <a:t>address the need of the strategy of PHC.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dirty="0">
                <a:latin typeface="ArialMT"/>
              </a:rPr>
              <a:t>Design, planning and management of Health</a:t>
            </a:r>
          </a:p>
          <a:p>
            <a:r>
              <a:rPr lang="en-US" dirty="0">
                <a:latin typeface="ArialMT"/>
              </a:rPr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29746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8BCCE-50DF-4D66-91CC-3C2B454389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Generally the major problems in the implementation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of PHC IN AFRICA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1276A-BC55-4F98-8085-29F7A4F12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Absence of infrastructure at the district level,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Difficulty in achieving intersectoral collaboration,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Inadequate health service coverage and</a:t>
            </a:r>
          </a:p>
          <a:p>
            <a:r>
              <a:rPr lang="en-US" dirty="0">
                <a:latin typeface="ArialMT"/>
              </a:rPr>
              <a:t>inappropriate distribution of available health</a:t>
            </a:r>
          </a:p>
          <a:p>
            <a:r>
              <a:rPr lang="en-US" dirty="0">
                <a:latin typeface="ArialMT"/>
              </a:rPr>
              <a:t>services,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Inadequate resource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6136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D1B3-EA66-4882-8DCA-663A724FDD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B5BA-691D-4A51-838C-0925C9E81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PHC is not cheap. Initially PHC</a:t>
            </a:r>
          </a:p>
          <a:p>
            <a:r>
              <a:rPr lang="en-US" dirty="0">
                <a:latin typeface="ArialMT"/>
              </a:rPr>
              <a:t>programs are expensive.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Absence of clear guidelines or directives on how</a:t>
            </a:r>
          </a:p>
          <a:p>
            <a:r>
              <a:rPr lang="en-US" dirty="0">
                <a:latin typeface="ArialMT"/>
              </a:rPr>
              <a:t>to implement PHC.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Presence of culturally dictated harmful traditional</a:t>
            </a:r>
          </a:p>
          <a:p>
            <a:r>
              <a:rPr lang="en-US" dirty="0">
                <a:latin typeface="ArialMT"/>
              </a:rPr>
              <a:t>practices of unscientific beliefs and practice in</a:t>
            </a:r>
          </a:p>
          <a:p>
            <a:r>
              <a:rPr lang="en-US" dirty="0">
                <a:latin typeface="ArialMT"/>
              </a:rPr>
              <a:t>Ethiopia.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Absence of sound legal rules to support</a:t>
            </a:r>
          </a:p>
          <a:p>
            <a:r>
              <a:rPr lang="en-US" dirty="0">
                <a:latin typeface="ArialMT"/>
              </a:rPr>
              <a:t>environmental health activities.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Weak community involvement in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32029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92C7-8859-4C39-8A89-B9E7B33186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9.9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7FF6F-FF23-4DDE-91C4-AE4127D7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Define primary health care (PHC) and describe its</a:t>
            </a:r>
          </a:p>
          <a:p>
            <a:r>
              <a:rPr lang="en-US" dirty="0">
                <a:latin typeface="ArialMT"/>
              </a:rPr>
              <a:t>concept;</a:t>
            </a:r>
          </a:p>
          <a:p>
            <a:r>
              <a:rPr lang="en-US" dirty="0">
                <a:latin typeface="ArialMT"/>
              </a:rPr>
              <a:t>Describe the historical development and challenges of</a:t>
            </a:r>
          </a:p>
          <a:p>
            <a:r>
              <a:rPr lang="en-US" dirty="0">
                <a:latin typeface="ArialMT"/>
              </a:rPr>
              <a:t>PHC in the Ethiopian set up.</a:t>
            </a:r>
          </a:p>
          <a:p>
            <a:r>
              <a:rPr lang="en-US" dirty="0">
                <a:latin typeface="ArialMT"/>
              </a:rPr>
              <a:t>Describe the components, strategies and principles of</a:t>
            </a:r>
          </a:p>
          <a:p>
            <a:r>
              <a:rPr lang="en-US" dirty="0">
                <a:latin typeface="ArialMT"/>
              </a:rPr>
              <a:t>PHC.</a:t>
            </a:r>
          </a:p>
          <a:p>
            <a:r>
              <a:rPr lang="en-US" dirty="0">
                <a:latin typeface="ArialMT"/>
              </a:rPr>
              <a:t>How can you involve the community in public health</a:t>
            </a:r>
          </a:p>
          <a:p>
            <a:r>
              <a:rPr lang="en-US" dirty="0">
                <a:latin typeface="ArialMT"/>
              </a:rPr>
              <a:t>interventions?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29658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665A5-5CDF-4A6E-AE8B-1A3C0347D5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rial-BoldMT"/>
              </a:rPr>
              <a:t>TOPIC 9: COMMUNITY BASED HEALTH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SERVICES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35D1-CB7A-4E5C-90B2-22FCC5A73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>
                <a:latin typeface="Arial-BoldMT"/>
              </a:rPr>
              <a:t>9.1 Learning objectives</a:t>
            </a:r>
          </a:p>
          <a:p>
            <a:r>
              <a:rPr lang="en-US" dirty="0">
                <a:latin typeface="ArialMT"/>
              </a:rPr>
              <a:t>At the end of this course, the students are expected to: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Describe the responsibility of the community</a:t>
            </a:r>
          </a:p>
          <a:p>
            <a:r>
              <a:rPr lang="en-US" dirty="0">
                <a:latin typeface="ArialMT"/>
              </a:rPr>
              <a:t>in the health care system.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Describe the community involvement in the</a:t>
            </a:r>
          </a:p>
          <a:p>
            <a:r>
              <a:rPr lang="en-US" dirty="0">
                <a:latin typeface="ArialMT"/>
              </a:rPr>
              <a:t>health delivery system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Define the concept of the health care team.</a:t>
            </a:r>
          </a:p>
          <a:p>
            <a:r>
              <a:rPr lang="en-US" sz="1600" dirty="0">
                <a:latin typeface="Wingdings-Regular"/>
              </a:rPr>
              <a:t>􀂔 </a:t>
            </a:r>
            <a:r>
              <a:rPr lang="en-US" dirty="0">
                <a:latin typeface="ArialMT"/>
              </a:rPr>
              <a:t>Describe the need for team based health</a:t>
            </a:r>
          </a:p>
          <a:p>
            <a:r>
              <a:rPr lang="en-US" dirty="0">
                <a:latin typeface="ArialMT"/>
              </a:rPr>
              <a:t>care and role of the health service team</a:t>
            </a:r>
          </a:p>
          <a:p>
            <a:r>
              <a:rPr lang="en-US" dirty="0">
                <a:latin typeface="ArialMT"/>
              </a:rPr>
              <a:t>leader.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51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CFA02-0989-442E-9008-7DFE111103F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78C68-A6ED-46DF-8292-3F8EE7BA6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1.4 Determinants of health</a:t>
            </a:r>
          </a:p>
          <a:p>
            <a:r>
              <a:rPr lang="en-US" dirty="0">
                <a:latin typeface="ArialMT"/>
              </a:rPr>
              <a:t>Health or ill health is the result of a combination of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different factors. There are different perspectives in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expressing the determinants of health of an individual or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19367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8ABA-FDF4-44B4-BB24-0B46D2FAA3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5B8AF-2430-41DF-AC4E-44529B604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representatives and with the guidance of professional</a:t>
            </a:r>
          </a:p>
          <a:p>
            <a:r>
              <a:rPr lang="en-US" dirty="0">
                <a:latin typeface="ArialMT"/>
              </a:rPr>
              <a:t>experts. In Ethiopia, after the acceptance of PHC in the</a:t>
            </a:r>
          </a:p>
          <a:p>
            <a:r>
              <a:rPr lang="en-US" dirty="0">
                <a:latin typeface="ArialMT"/>
              </a:rPr>
              <a:t>national health policy, different community based health</a:t>
            </a:r>
          </a:p>
          <a:p>
            <a:r>
              <a:rPr lang="en-US" dirty="0">
                <a:latin typeface="ArialMT"/>
              </a:rPr>
              <a:t>programs has been initiated. Among these, the use of</a:t>
            </a:r>
          </a:p>
          <a:p>
            <a:r>
              <a:rPr lang="en-US" dirty="0">
                <a:latin typeface="ArialMT"/>
              </a:rPr>
              <a:t>community health workers and the new Health service</a:t>
            </a:r>
          </a:p>
          <a:p>
            <a:r>
              <a:rPr lang="en-US" dirty="0">
                <a:latin typeface="ArialMT"/>
              </a:rPr>
              <a:t>extension package are discussed hereunder.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91368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FD0C0-05E9-4BF0-9703-BD1D3958D6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Community Health Workers</a:t>
            </a:r>
            <a:b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EDF62-0F37-44FC-A0CA-819C5DFB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The concept of the community health worker (CHW) has</a:t>
            </a:r>
          </a:p>
          <a:p>
            <a:r>
              <a:rPr lang="en-US" dirty="0">
                <a:latin typeface="ArialMT"/>
              </a:rPr>
              <a:t>found new expression in health programs in many parts</a:t>
            </a:r>
          </a:p>
          <a:p>
            <a:r>
              <a:rPr lang="en-US" dirty="0">
                <a:latin typeface="ArialMT"/>
              </a:rPr>
              <a:t>of the world as part of the Primary Health Care initiative</a:t>
            </a:r>
          </a:p>
          <a:p>
            <a:r>
              <a:rPr lang="en-US" dirty="0">
                <a:latin typeface="ArialMT"/>
              </a:rPr>
              <a:t>springing from Alma-Ata. It is an adoption of traditional</a:t>
            </a:r>
          </a:p>
          <a:p>
            <a:r>
              <a:rPr lang="en-US" dirty="0">
                <a:latin typeface="ArialMT"/>
              </a:rPr>
              <a:t>village practice of midwives and healers to modern,</a:t>
            </a:r>
          </a:p>
          <a:p>
            <a:r>
              <a:rPr lang="en-US" dirty="0">
                <a:latin typeface="ArialMT"/>
              </a:rPr>
              <a:t>organized public health services. CHWs were first</a:t>
            </a:r>
          </a:p>
          <a:p>
            <a:r>
              <a:rPr lang="en-US" dirty="0">
                <a:latin typeface="ArialMT"/>
              </a:rPr>
              <a:t>recruited to provide care in rural areas in developing</a:t>
            </a:r>
          </a:p>
          <a:p>
            <a:r>
              <a:rPr lang="en-US" dirty="0">
                <a:latin typeface="ArialMT"/>
              </a:rPr>
              <a:t>countries without access to health care. They are</a:t>
            </a:r>
          </a:p>
          <a:p>
            <a:r>
              <a:rPr lang="en-US" dirty="0">
                <a:latin typeface="ArialMT"/>
              </a:rPr>
              <a:t>selected from the community and training will be given</a:t>
            </a:r>
          </a:p>
          <a:p>
            <a:r>
              <a:rPr lang="en-US" dirty="0">
                <a:latin typeface="ArialMT"/>
              </a:rPr>
              <a:t>by the Ministry of Health (health centers).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1681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CC61-C0B6-46E8-976E-08A846FCCB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A23E8-3189-4780-AF87-0FA2131E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Community health workers may provide services on</a:t>
            </a:r>
          </a:p>
          <a:p>
            <a:r>
              <a:rPr lang="en-US" dirty="0">
                <a:latin typeface="ArialMT"/>
              </a:rPr>
              <a:t>categorical target diseases. These include malaria</a:t>
            </a:r>
          </a:p>
          <a:p>
            <a:r>
              <a:rPr lang="en-US" dirty="0">
                <a:latin typeface="ArialMT"/>
              </a:rPr>
              <a:t>control, tuberculosis directly observed therapy (DOT,</a:t>
            </a:r>
          </a:p>
          <a:p>
            <a:r>
              <a:rPr lang="en-US" dirty="0">
                <a:latin typeface="ArialMT"/>
              </a:rPr>
              <a:t>providing medication under supervision to assure</a:t>
            </a:r>
          </a:p>
          <a:p>
            <a:r>
              <a:rPr lang="en-US" dirty="0">
                <a:latin typeface="ArialMT"/>
              </a:rPr>
              <a:t>Compliance), support services and counseling for </a:t>
            </a:r>
            <a:r>
              <a:rPr lang="en-US" dirty="0" err="1">
                <a:latin typeface="ArialMT"/>
              </a:rPr>
              <a:t>multiproblem</a:t>
            </a:r>
            <a:r>
              <a:rPr lang="en-US" dirty="0">
                <a:latin typeface="ArialMT"/>
              </a:rPr>
              <a:t> families in an inner-city poverty area, STD</a:t>
            </a:r>
          </a:p>
          <a:p>
            <a:r>
              <a:rPr lang="en-US" dirty="0">
                <a:latin typeface="ArialMT"/>
              </a:rPr>
              <a:t>follow-up, and promotion of immunization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0472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43B9C-4B64-4D3C-BAEA-11DB6378919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Health Service Extension Package (HSEP)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963DE-04B0-4E16-A8B0-A6D6F1F71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The main objective of HSEP is to improve access and</a:t>
            </a:r>
          </a:p>
          <a:p>
            <a:r>
              <a:rPr lang="en-US" dirty="0">
                <a:latin typeface="ArialMT"/>
              </a:rPr>
              <a:t>equity to preventive essential health intervention through</a:t>
            </a:r>
          </a:p>
          <a:p>
            <a:r>
              <a:rPr lang="en-US" dirty="0">
                <a:latin typeface="ArialMT"/>
              </a:rPr>
              <a:t>community/kebele based health services with strong</a:t>
            </a:r>
          </a:p>
          <a:p>
            <a:r>
              <a:rPr lang="en-US" dirty="0">
                <a:latin typeface="ArialMT"/>
              </a:rPr>
              <a:t>focus on sustained preventive health actions and</a:t>
            </a:r>
          </a:p>
          <a:p>
            <a:r>
              <a:rPr lang="en-US" dirty="0">
                <a:latin typeface="ArialMT"/>
              </a:rPr>
              <a:t>increased health awareness. The health extension</a:t>
            </a:r>
          </a:p>
          <a:p>
            <a:r>
              <a:rPr lang="en-US" dirty="0">
                <a:latin typeface="ArialMT"/>
              </a:rPr>
              <a:t>service is being provided as a package focusing on</a:t>
            </a:r>
          </a:p>
          <a:p>
            <a:r>
              <a:rPr lang="en-US" dirty="0">
                <a:latin typeface="ArialMT"/>
              </a:rPr>
              <a:t>preventive health measures targeting households</a:t>
            </a:r>
          </a:p>
          <a:p>
            <a:r>
              <a:rPr lang="en-US" dirty="0">
                <a:latin typeface="ArialMT"/>
              </a:rPr>
              <a:t>particularly women/mothers at the kebele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2517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E920-40ED-4B3D-B5F5-EE4B55E2A7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2A0A-2BDC-4F4A-8E06-0BD58B70E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latin typeface="Arial-BoldMT"/>
              </a:rPr>
              <a:t>Definition</a:t>
            </a:r>
          </a:p>
          <a:p>
            <a:r>
              <a:rPr lang="en-US" b="1" dirty="0" err="1">
                <a:latin typeface="ArialMT"/>
              </a:rPr>
              <a:t>HSEP</a:t>
            </a:r>
            <a:r>
              <a:rPr lang="en-US" dirty="0" err="1">
                <a:latin typeface="ArialMT"/>
              </a:rPr>
              <a:t>:It</a:t>
            </a:r>
            <a:r>
              <a:rPr lang="en-US" dirty="0">
                <a:latin typeface="ArialMT"/>
              </a:rPr>
              <a:t> is a package of services that includes provision of</a:t>
            </a:r>
          </a:p>
          <a:p>
            <a:r>
              <a:rPr lang="en-US" dirty="0">
                <a:latin typeface="ArialMT"/>
              </a:rPr>
              <a:t>immunization, prevention, control and treatment of</a:t>
            </a:r>
          </a:p>
          <a:p>
            <a:r>
              <a:rPr lang="en-US" dirty="0">
                <a:latin typeface="ArialMT"/>
              </a:rPr>
              <a:t>malaria, prevention of HIV/AIDS/STDs, tuberculosis,</a:t>
            </a:r>
          </a:p>
          <a:p>
            <a:r>
              <a:rPr lang="en-US" dirty="0">
                <a:latin typeface="ArialMT"/>
              </a:rPr>
              <a:t>provision of oral contraceptives, deliveries, follow up of</a:t>
            </a:r>
          </a:p>
          <a:p>
            <a:r>
              <a:rPr lang="en-US" dirty="0">
                <a:latin typeface="ArialMT"/>
              </a:rPr>
              <a:t>high risk pregnant mothers, first aid, sanitation services</a:t>
            </a:r>
          </a:p>
          <a:p>
            <a:r>
              <a:rPr lang="en-US" dirty="0">
                <a:latin typeface="ArialMT"/>
              </a:rPr>
              <a:t>including excreta disposal, insect and rodent control,</a:t>
            </a:r>
          </a:p>
          <a:p>
            <a:r>
              <a:rPr lang="en-US" dirty="0">
                <a:latin typeface="ArialMT"/>
              </a:rPr>
              <a:t>safe water supply, housing construction and overall</a:t>
            </a:r>
          </a:p>
          <a:p>
            <a:r>
              <a:rPr lang="en-US" dirty="0">
                <a:latin typeface="ArialMT"/>
              </a:rPr>
              <a:t>environmental issues in the rural context. It is to</a:t>
            </a:r>
          </a:p>
          <a:p>
            <a:r>
              <a:rPr lang="en-US" dirty="0">
                <a:latin typeface="ArialMT"/>
              </a:rPr>
              <a:t>improve access and equity to preventive essential</a:t>
            </a:r>
          </a:p>
          <a:p>
            <a:r>
              <a:rPr lang="en-US" dirty="0">
                <a:latin typeface="ArialMT"/>
              </a:rPr>
              <a:t>health intervention through community/kebele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6837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A2C9-E338-45CC-9798-805BE1CF93C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2B01-EE22-41CF-A975-D84CEF004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health services with strong focus on sustained</a:t>
            </a:r>
          </a:p>
          <a:p>
            <a:r>
              <a:rPr lang="en-US" dirty="0">
                <a:latin typeface="ArialMT"/>
              </a:rPr>
              <a:t>preventive health actions and increased health</a:t>
            </a:r>
          </a:p>
          <a:p>
            <a:r>
              <a:rPr lang="en-US" dirty="0">
                <a:latin typeface="ArialMT"/>
              </a:rPr>
              <a:t>awareness.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6216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72C7-503F-4C92-B8B3-467B51171A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AD7B4-D52A-48FE-AF45-41005A373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>
                <a:latin typeface="Arial-BoldMT"/>
              </a:rPr>
              <a:t>9.3 Community responsibility</a:t>
            </a:r>
          </a:p>
          <a:p>
            <a:r>
              <a:rPr lang="en-US" dirty="0">
                <a:latin typeface="ArialMT"/>
              </a:rPr>
              <a:t>Need, demand, custom and general development have</a:t>
            </a:r>
          </a:p>
          <a:p>
            <a:r>
              <a:rPr lang="en-US" dirty="0">
                <a:latin typeface="ArialMT"/>
              </a:rPr>
              <a:t>led society to accept certain health services as a</a:t>
            </a:r>
          </a:p>
          <a:p>
            <a:r>
              <a:rPr lang="en-US" dirty="0">
                <a:latin typeface="ArialMT"/>
              </a:rPr>
              <a:t>community responsibility on behalf of the total citizens.</a:t>
            </a:r>
          </a:p>
          <a:p>
            <a:r>
              <a:rPr lang="en-US" dirty="0">
                <a:latin typeface="ArialMT"/>
              </a:rPr>
              <a:t>As the population increases and tends to concentrate in</a:t>
            </a:r>
          </a:p>
          <a:p>
            <a:r>
              <a:rPr lang="en-US" dirty="0">
                <a:latin typeface="ArialMT"/>
              </a:rPr>
              <a:t>urban centers, some new health problems that have</a:t>
            </a:r>
          </a:p>
          <a:p>
            <a:r>
              <a:rPr lang="en-US" dirty="0">
                <a:latin typeface="ArialMT"/>
              </a:rPr>
              <a:t>long been with communities become more complex and</a:t>
            </a:r>
          </a:p>
          <a:p>
            <a:r>
              <a:rPr lang="en-US" dirty="0">
                <a:latin typeface="ArialMT"/>
              </a:rPr>
              <a:t>more difficult to manage. If community health problems</a:t>
            </a:r>
          </a:p>
          <a:p>
            <a:r>
              <a:rPr lang="en-US" dirty="0">
                <a:latin typeface="ArialMT"/>
              </a:rPr>
              <a:t>of today are more complex, society has advanced</a:t>
            </a:r>
          </a:p>
          <a:p>
            <a:r>
              <a:rPr lang="en-US" dirty="0">
                <a:latin typeface="ArialMT"/>
              </a:rPr>
              <a:t>technology in dealing with some of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06677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A434-27BB-4603-96B7-061A22AB3D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10.4 Community Health Councils</a:t>
            </a:r>
            <a:br>
              <a:rPr lang="en-US" sz="2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09B73-6F70-47CA-9578-AA80D7961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On the country level, health councils have been valuable</a:t>
            </a:r>
          </a:p>
          <a:p>
            <a:r>
              <a:rPr lang="en-US" dirty="0">
                <a:latin typeface="ArialMT"/>
              </a:rPr>
              <a:t>in coordinating the health services of various agencies</a:t>
            </a:r>
          </a:p>
          <a:p>
            <a:r>
              <a:rPr lang="en-US" dirty="0">
                <a:latin typeface="ArialMT"/>
              </a:rPr>
              <a:t>and individual. Health councils are usually not official</a:t>
            </a:r>
          </a:p>
          <a:p>
            <a:r>
              <a:rPr lang="en-US" dirty="0">
                <a:latin typeface="ArialMT"/>
              </a:rPr>
              <a:t>organizations but are voluntary and composed of</a:t>
            </a:r>
          </a:p>
          <a:p>
            <a:r>
              <a:rPr lang="en-US" dirty="0">
                <a:latin typeface="ArialMT"/>
              </a:rPr>
              <a:t>representatives from various organizations and groups</a:t>
            </a:r>
          </a:p>
          <a:p>
            <a:r>
              <a:rPr lang="en-US" dirty="0">
                <a:latin typeface="ArialMT"/>
              </a:rPr>
              <a:t>having especial health interest or need.</a:t>
            </a:r>
          </a:p>
          <a:p>
            <a:r>
              <a:rPr lang="en-US" dirty="0">
                <a:latin typeface="ArialMT"/>
              </a:rPr>
              <a:t>Councils may vary from 10-30 in membership, with</a:t>
            </a:r>
          </a:p>
          <a:p>
            <a:r>
              <a:rPr lang="en-US" dirty="0">
                <a:latin typeface="ArialMT"/>
              </a:rPr>
              <a:t>representatives from such groups as voluntary health</a:t>
            </a:r>
          </a:p>
          <a:p>
            <a:r>
              <a:rPr lang="en-US" dirty="0">
                <a:latin typeface="ArialMT"/>
              </a:rPr>
              <a:t>agencies, medical professions, detail profession,</a:t>
            </a:r>
          </a:p>
        </p:txBody>
      </p:sp>
    </p:spTree>
    <p:extLst>
      <p:ext uri="{BB962C8B-B14F-4D97-AF65-F5344CB8AC3E}">
        <p14:creationId xmlns:p14="http://schemas.microsoft.com/office/powerpoint/2010/main" val="165900903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1DEA-9CB4-42DC-9759-CD865423A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A4E93-35AD-454F-9A95-A527A3D01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patient-teacher organizations, labor unions, chamber of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commerce, women’s clubs, mosque and church groups,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social agencies, and various other groups. the council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usually represents a cross-section of the population and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can be make known the health needs of the people.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50988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51EC-5169-4CA5-ACC1-7584C11D84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9.5 Community involvement in health</a:t>
            </a:r>
            <a:b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(CIH)</a:t>
            </a:r>
            <a:br>
              <a:rPr lang="en-US" sz="33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BBEDC-647C-4B6B-A431-02CE3D881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The idea of community involvement in health (CIH)</a:t>
            </a:r>
          </a:p>
          <a:p>
            <a:r>
              <a:rPr lang="en-US" dirty="0">
                <a:latin typeface="ArialMT"/>
              </a:rPr>
              <a:t>emerged as a result of concern to encourage local</a:t>
            </a:r>
          </a:p>
          <a:p>
            <a:r>
              <a:rPr lang="en-US" dirty="0">
                <a:latin typeface="ArialMT"/>
              </a:rPr>
              <a:t>participation in all aspects of development, including</a:t>
            </a:r>
          </a:p>
          <a:p>
            <a:r>
              <a:rPr lang="en-US" dirty="0">
                <a:latin typeface="ArialMT"/>
              </a:rPr>
              <a:t>health development. It means local participation in the</a:t>
            </a:r>
          </a:p>
          <a:p>
            <a:r>
              <a:rPr lang="en-US" dirty="0">
                <a:latin typeface="ArialMT"/>
              </a:rPr>
              <a:t>design and delivery of health care services. In most</a:t>
            </a:r>
          </a:p>
          <a:p>
            <a:r>
              <a:rPr lang="en-US" dirty="0">
                <a:latin typeface="ArialMT"/>
              </a:rPr>
              <a:t>areas of development, preference seems to be given to</a:t>
            </a:r>
          </a:p>
          <a:p>
            <a:r>
              <a:rPr lang="en-US" dirty="0">
                <a:latin typeface="ArialMT"/>
              </a:rPr>
              <a:t>the term ‘community participation’ because of its deeper</a:t>
            </a:r>
          </a:p>
          <a:p>
            <a:r>
              <a:rPr lang="en-US" dirty="0">
                <a:latin typeface="ArialMT"/>
              </a:rPr>
              <a:t>implications.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9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A93E-DC62-4161-AC69-46A83936DB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62205-3D5A-42FB-AD3B-12BA6BE30BC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TOPIC 2</a:t>
            </a:r>
            <a:r>
              <a:rPr lang="en-US" dirty="0"/>
              <a:t>: </a:t>
            </a:r>
            <a:r>
              <a:rPr lang="en-US" b="1" dirty="0"/>
              <a:t>PUBLIC HEALTH IN GENERAL</a:t>
            </a:r>
          </a:p>
          <a:p>
            <a:r>
              <a:rPr lang="en-US" dirty="0"/>
              <a:t>2.1 Learning Objectives </a:t>
            </a:r>
          </a:p>
          <a:p>
            <a:r>
              <a:rPr lang="en-US" dirty="0"/>
              <a:t>2.2 History of public health </a:t>
            </a:r>
          </a:p>
          <a:p>
            <a:r>
              <a:rPr lang="en-US" dirty="0"/>
              <a:t>2.3 Definition of public health </a:t>
            </a:r>
          </a:p>
          <a:p>
            <a:r>
              <a:rPr lang="en-US" dirty="0"/>
              <a:t>2.4 Major disciplines in public health </a:t>
            </a:r>
          </a:p>
          <a:p>
            <a:r>
              <a:rPr lang="en-US" dirty="0"/>
              <a:t>2.8 Exercise </a:t>
            </a:r>
          </a:p>
        </p:txBody>
      </p:sp>
    </p:spTree>
    <p:extLst>
      <p:ext uri="{BB962C8B-B14F-4D97-AF65-F5344CB8AC3E}">
        <p14:creationId xmlns:p14="http://schemas.microsoft.com/office/powerpoint/2010/main" val="24690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9B82-ECA2-4310-B805-628D63972B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24A0B-CB1B-4C38-9FD5-4B9D68A04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MT"/>
              </a:rPr>
              <a:t>A. Human Biology</a:t>
            </a:r>
          </a:p>
          <a:p>
            <a:r>
              <a:rPr lang="en-US" dirty="0">
                <a:latin typeface="ArialMT"/>
              </a:rPr>
              <a:t>Every Human being is made of genes. In addition, there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are factors, which are genetically transmitted from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parents to offspring. As a result, there is a chance of</a:t>
            </a:r>
          </a:p>
          <a:p>
            <a:r>
              <a:rPr lang="en-US" dirty="0">
                <a:latin typeface="ArialMT"/>
              </a:rPr>
              <a:t>transferring defective trait. The modern medicine does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not have a significant role in these cases.</a:t>
            </a:r>
          </a:p>
          <a:p>
            <a:r>
              <a:rPr lang="en-US" b="1" dirty="0">
                <a:latin typeface="ArialMT"/>
              </a:rPr>
              <a:t>a. Genetic Counseling: </a:t>
            </a:r>
            <a:r>
              <a:rPr lang="en-US" dirty="0">
                <a:latin typeface="ArialMT"/>
              </a:rPr>
              <a:t>For instance during</a:t>
            </a:r>
          </a:p>
        </p:txBody>
      </p:sp>
    </p:spTree>
    <p:extLst>
      <p:ext uri="{BB962C8B-B14F-4D97-AF65-F5344CB8AC3E}">
        <p14:creationId xmlns:p14="http://schemas.microsoft.com/office/powerpoint/2010/main" val="3624736348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A1E0-9F38-46CE-B383-FAF8FEAFBB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E71B-6145-4478-92EF-45E33BEA8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Community participation: </a:t>
            </a:r>
            <a:r>
              <a:rPr lang="en-US" dirty="0">
                <a:latin typeface="ArialMT"/>
              </a:rPr>
              <a:t>There are a Varity of</a:t>
            </a:r>
          </a:p>
          <a:p>
            <a:r>
              <a:rPr lang="en-US" dirty="0">
                <a:latin typeface="ArialMT"/>
              </a:rPr>
              <a:t>different interpretation of the concept of participation. It</a:t>
            </a:r>
          </a:p>
          <a:p>
            <a:r>
              <a:rPr lang="en-US" dirty="0">
                <a:latin typeface="ArialMT"/>
              </a:rPr>
              <a:t>is important to reduce the different views of concept of</a:t>
            </a:r>
          </a:p>
          <a:p>
            <a:r>
              <a:rPr lang="en-US" dirty="0">
                <a:latin typeface="ArialMT"/>
              </a:rPr>
              <a:t>participation by distinguishing two broad, but very</a:t>
            </a:r>
          </a:p>
          <a:p>
            <a:r>
              <a:rPr lang="en-US" dirty="0">
                <a:latin typeface="ArialMT"/>
              </a:rPr>
              <a:t>different categories of interpretations as the two ends of</a:t>
            </a:r>
          </a:p>
          <a:p>
            <a:r>
              <a:rPr lang="en-US" dirty="0">
                <a:latin typeface="ArialMT"/>
              </a:rPr>
              <a:t>a continuum: participation as a means and participation</a:t>
            </a:r>
          </a:p>
          <a:p>
            <a:r>
              <a:rPr lang="en-US" dirty="0">
                <a:latin typeface="ArialMT"/>
              </a:rPr>
              <a:t>as an end.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2221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2717-6F19-4AF1-A651-BF8A1F4E58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ED82C-A6A4-4208-8BBA-515B302E2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3200" b="1" dirty="0">
                <a:solidFill>
                  <a:prstClr val="black"/>
                </a:solidFill>
                <a:latin typeface="Arial-BoldMT"/>
              </a:rPr>
              <a:t>Participation as a means: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Health development is an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important element in the development process in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general and is therefore influenced in practice by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different perceptions of what constitutes development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and what causes under development. Until recently,</a:t>
            </a:r>
          </a:p>
          <a:p>
            <a:pPr lvl="0" algn="just"/>
            <a:r>
              <a:rPr lang="en-US" sz="3200" dirty="0">
                <a:solidFill>
                  <a:prstClr val="black"/>
                </a:solidFill>
                <a:latin typeface="ArialMT"/>
              </a:rPr>
              <a:t>early 1970s, the development process was largely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6532682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0831-982D-4319-BB51-9091EDA80A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D7517-0C90-4A88-8260-11C0FFD67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Participation as an end: </a:t>
            </a:r>
            <a:r>
              <a:rPr lang="en-US" dirty="0">
                <a:latin typeface="ArialMT"/>
              </a:rPr>
              <a:t>Participation in rural</a:t>
            </a:r>
          </a:p>
          <a:p>
            <a:r>
              <a:rPr lang="en-US" dirty="0">
                <a:latin typeface="ArialMT"/>
              </a:rPr>
              <a:t>development may on the other hand be regarded as an</a:t>
            </a:r>
          </a:p>
          <a:p>
            <a:r>
              <a:rPr lang="en-US" dirty="0">
                <a:latin typeface="ArialMT"/>
              </a:rPr>
              <a:t>end in itself. In a rural development project, participation</a:t>
            </a:r>
          </a:p>
          <a:p>
            <a:r>
              <a:rPr lang="en-US" dirty="0">
                <a:latin typeface="ArialMT"/>
              </a:rPr>
              <a:t>as a process is a dynamic un-quantifiable and</a:t>
            </a:r>
          </a:p>
          <a:p>
            <a:r>
              <a:rPr lang="en-US" dirty="0">
                <a:latin typeface="ArialMT"/>
              </a:rPr>
              <a:t>essentially unpredictable element.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8375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B5580-231A-4843-BAE6-79BF0CBD0E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9.6 Team Approach in Health Service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DD6BC-768C-46DE-9763-C9E8A1040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Arial-BoldMT"/>
              </a:rPr>
              <a:t>9.6.1 Need for the Health service team</a:t>
            </a:r>
          </a:p>
          <a:p>
            <a:r>
              <a:rPr lang="en-US" dirty="0">
                <a:latin typeface="ArialMT"/>
              </a:rPr>
              <a:t>In order to effectively respond to identified needs, health</a:t>
            </a:r>
          </a:p>
          <a:p>
            <a:r>
              <a:rPr lang="en-US" dirty="0">
                <a:latin typeface="ArialMT"/>
              </a:rPr>
              <a:t>persons must be able to work within a team framework</a:t>
            </a:r>
          </a:p>
          <a:p>
            <a:r>
              <a:rPr lang="en-US" dirty="0">
                <a:latin typeface="ArialMT"/>
              </a:rPr>
              <a:t>in which problem solving is approached in an integrated</a:t>
            </a:r>
          </a:p>
          <a:p>
            <a:r>
              <a:rPr lang="en-US" dirty="0">
                <a:latin typeface="ArialMT"/>
              </a:rPr>
              <a:t>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38776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18CD-EBB8-4C3F-9DFA-FDB59A1CD3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F5D91-C54F-4908-ABFD-3C581DAF4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A health team must be in a position to effectively</a:t>
            </a:r>
          </a:p>
          <a:p>
            <a:r>
              <a:rPr lang="en-US" dirty="0">
                <a:latin typeface="ArialMT"/>
              </a:rPr>
              <a:t>communicate information to communities and individuals</a:t>
            </a:r>
          </a:p>
          <a:p>
            <a:r>
              <a:rPr lang="en-US" dirty="0">
                <a:latin typeface="ArialMT"/>
              </a:rPr>
              <a:t>and develop mechanisms, which facilitate their</a:t>
            </a:r>
          </a:p>
          <a:p>
            <a:r>
              <a:rPr lang="en-US" dirty="0">
                <a:latin typeface="ArialMT"/>
              </a:rPr>
              <a:t>involvement in all health activities. A health team must</a:t>
            </a:r>
          </a:p>
          <a:p>
            <a:r>
              <a:rPr lang="en-US" dirty="0">
                <a:latin typeface="ArialMT"/>
              </a:rPr>
              <a:t>also establish communication links with other sectors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96434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004E5-E7F2-4D2D-9569-CDBBED6F18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EF43B-0611-4F9B-834A-76203479F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Poor communication: - </a:t>
            </a:r>
            <a:r>
              <a:rPr lang="en-US" dirty="0">
                <a:latin typeface="ArialMT"/>
              </a:rPr>
              <a:t>Lack of integrated record</a:t>
            </a:r>
          </a:p>
          <a:p>
            <a:r>
              <a:rPr lang="en-US" dirty="0">
                <a:latin typeface="ArialMT"/>
              </a:rPr>
              <a:t>keeping system result in an uneven and incomplete</a:t>
            </a:r>
          </a:p>
          <a:p>
            <a:r>
              <a:rPr lang="en-US" dirty="0">
                <a:latin typeface="ArialMT"/>
              </a:rPr>
              <a:t>exchange of information among the professionals who</a:t>
            </a:r>
          </a:p>
          <a:p>
            <a:r>
              <a:rPr lang="en-US" dirty="0">
                <a:latin typeface="ArialMT"/>
              </a:rPr>
              <a:t>provide health care services.</a:t>
            </a:r>
          </a:p>
          <a:p>
            <a:r>
              <a:rPr lang="en-US" b="1" dirty="0">
                <a:latin typeface="Arial-BoldMT"/>
              </a:rPr>
              <a:t>Duplications of services: </a:t>
            </a:r>
            <a:r>
              <a:rPr lang="en-US" dirty="0">
                <a:latin typeface="ArialMT"/>
              </a:rPr>
              <a:t>Lack of coordination and</a:t>
            </a:r>
          </a:p>
          <a:p>
            <a:r>
              <a:rPr lang="en-US" dirty="0">
                <a:latin typeface="ArialMT"/>
              </a:rPr>
              <a:t>communication at times leads to duplication of services.</a:t>
            </a:r>
          </a:p>
        </p:txBody>
      </p:sp>
    </p:spTree>
    <p:extLst>
      <p:ext uri="{BB962C8B-B14F-4D97-AF65-F5344CB8AC3E}">
        <p14:creationId xmlns:p14="http://schemas.microsoft.com/office/powerpoint/2010/main" val="1773618919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CDD7C-FBDE-451E-B8A0-1B2E85E365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EAA5D-4AC8-4FE5-AE53-0C6F3AB11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For instance, if service provider does not have access to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test results previously ordered, a request will be made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for new test. Diagnostic tests and other services may be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repeated by several service provides, resulting in excess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cost and additional stress for the patient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26984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F808B-366B-47AD-BB7C-DF9AFB0B7AC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C38C9-B5A8-43D3-97B7-71F87BF4E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-BoldMT"/>
              </a:rPr>
              <a:t>Lack of patient focus: </a:t>
            </a:r>
            <a:r>
              <a:rPr lang="en-US" sz="3200" dirty="0">
                <a:latin typeface="ArialMT"/>
              </a:rPr>
              <a:t>Patients are seeking continuity</a:t>
            </a:r>
          </a:p>
          <a:p>
            <a:r>
              <a:rPr lang="en-US" sz="3200" dirty="0">
                <a:latin typeface="ArialMT"/>
              </a:rPr>
              <a:t>and coordination of care, competence, accessibility and</a:t>
            </a:r>
          </a:p>
          <a:p>
            <a:r>
              <a:rPr lang="en-US" sz="3200" dirty="0">
                <a:latin typeface="ArialMT"/>
              </a:rPr>
              <a:t>timeliness, reasonable cost and some sense that some</a:t>
            </a:r>
          </a:p>
          <a:p>
            <a:r>
              <a:rPr lang="en-US" sz="3200" dirty="0">
                <a:latin typeface="ArialMT"/>
              </a:rPr>
              <a:t>one in the “system” cares about them. When health care</a:t>
            </a:r>
          </a:p>
          <a:p>
            <a:r>
              <a:rPr lang="en-US" sz="3200" dirty="0">
                <a:latin typeface="ArialMT"/>
              </a:rPr>
              <a:t>professionals do not work well together, patients feel</a:t>
            </a:r>
          </a:p>
          <a:p>
            <a:r>
              <a:rPr lang="en-US" sz="3200" dirty="0">
                <a:latin typeface="ArialMT"/>
              </a:rPr>
              <a:t>that commitment to them as individuals in need of care</a:t>
            </a:r>
          </a:p>
          <a:p>
            <a:r>
              <a:rPr lang="en-US" sz="3200" dirty="0">
                <a:latin typeface="ArialMT"/>
              </a:rPr>
              <a:t>is lost.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8438265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D2BB-3931-440A-8E2D-F74753F2E78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232E1-C9DC-4C61-BEC6-E0FD1250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-BoldMT"/>
              </a:rPr>
              <a:t>Lack of patient focus: </a:t>
            </a:r>
            <a:r>
              <a:rPr lang="en-US" sz="3200" dirty="0">
                <a:latin typeface="ArialMT"/>
              </a:rPr>
              <a:t>Patients are seeking continuity</a:t>
            </a:r>
          </a:p>
          <a:p>
            <a:r>
              <a:rPr lang="en-US" sz="3200" dirty="0">
                <a:latin typeface="ArialMT"/>
              </a:rPr>
              <a:t>and coordination of care, competence, accessibility and</a:t>
            </a:r>
          </a:p>
          <a:p>
            <a:r>
              <a:rPr lang="en-US" sz="3200" dirty="0">
                <a:latin typeface="ArialMT"/>
              </a:rPr>
              <a:t>timeliness, reasonable cost and some sense that some</a:t>
            </a:r>
          </a:p>
          <a:p>
            <a:r>
              <a:rPr lang="en-US" sz="3200" dirty="0">
                <a:latin typeface="ArialMT"/>
              </a:rPr>
              <a:t>one in the “system” cares about them. When health care</a:t>
            </a:r>
          </a:p>
          <a:p>
            <a:r>
              <a:rPr lang="en-US" sz="3200" dirty="0">
                <a:latin typeface="ArialMT"/>
              </a:rPr>
              <a:t>professionals do not work well together, patients feel</a:t>
            </a:r>
          </a:p>
          <a:p>
            <a:r>
              <a:rPr lang="en-US" sz="3200" dirty="0">
                <a:latin typeface="ArialMT"/>
              </a:rPr>
              <a:t>that commitment to them as individuals in need of care</a:t>
            </a:r>
          </a:p>
          <a:p>
            <a:r>
              <a:rPr lang="en-US" sz="3200" dirty="0">
                <a:latin typeface="ArialMT"/>
              </a:rPr>
              <a:t>is lost.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5653640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90E4-03D4-487C-8B5D-EADAC1F66F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0FF9-8E34-4E22-8C4F-F1E6A4F23E2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>
                <a:latin typeface="Arial-BoldMT"/>
              </a:rPr>
              <a:t>Competence of health care team: </a:t>
            </a:r>
            <a:r>
              <a:rPr lang="en-US" sz="3200" dirty="0">
                <a:latin typeface="ArialMT"/>
              </a:rPr>
              <a:t>No one model is</a:t>
            </a:r>
          </a:p>
          <a:p>
            <a:r>
              <a:rPr lang="en-US" sz="3200" dirty="0">
                <a:latin typeface="ArialMT"/>
              </a:rPr>
              <a:t>appropriate for the variety of settings in which team</a:t>
            </a:r>
          </a:p>
          <a:p>
            <a:r>
              <a:rPr lang="en-US" sz="3200" dirty="0">
                <a:latin typeface="ArialMT"/>
              </a:rPr>
              <a:t>delivered health care operates. Membership of the</a:t>
            </a:r>
          </a:p>
          <a:p>
            <a:r>
              <a:rPr lang="en-US" sz="3200" dirty="0">
                <a:latin typeface="ArialMT"/>
              </a:rPr>
              <a:t>team, and issues such as distribution of authority and</a:t>
            </a:r>
          </a:p>
          <a:p>
            <a:r>
              <a:rPr lang="en-US" sz="3200" dirty="0">
                <a:latin typeface="ArialMT"/>
              </a:rPr>
              <a:t>communication mechanisms will vary widely depending</a:t>
            </a:r>
          </a:p>
          <a:p>
            <a:r>
              <a:rPr lang="en-US" sz="3200" dirty="0">
                <a:latin typeface="ArialMT"/>
              </a:rPr>
              <a:t>on the purpose of the teams; whether the team is</a:t>
            </a:r>
          </a:p>
          <a:p>
            <a:r>
              <a:rPr lang="en-US" sz="3200" dirty="0">
                <a:latin typeface="ArialMT"/>
              </a:rPr>
              <a:t>community based . . . delivering services to a home care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6570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2DFC-7BCC-4F6B-92C8-86A6BE8ADD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9B77-0F7A-498B-81C0-D59F83A5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marriage parents could be made aware of their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genetic component in order to overcome some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risks that could arise.</a:t>
            </a: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MT"/>
              </a:rPr>
              <a:t>b. Genetic Engineering: </a:t>
            </a:r>
            <a:r>
              <a:rPr lang="en-US" sz="3200" dirty="0">
                <a:solidFill>
                  <a:prstClr val="black"/>
                </a:solidFill>
                <a:latin typeface="ArialMT"/>
              </a:rPr>
              <a:t>may have a role in cases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like Breast cancer.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55200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0C19D-87CA-43CE-99AC-4FCFD919C8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9.7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00AC-EA51-405C-9E3B-DE348A25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MT"/>
              </a:rPr>
              <a:t>Describe the responsibility of the community in the</a:t>
            </a:r>
          </a:p>
          <a:p>
            <a:r>
              <a:rPr lang="en-US" sz="3200" dirty="0">
                <a:latin typeface="ArialMT"/>
              </a:rPr>
              <a:t>health care system.</a:t>
            </a:r>
          </a:p>
          <a:p>
            <a:r>
              <a:rPr lang="en-US" sz="3200" dirty="0">
                <a:latin typeface="ArialMT"/>
              </a:rPr>
              <a:t>Describe the community involvement in the health</a:t>
            </a:r>
          </a:p>
          <a:p>
            <a:r>
              <a:rPr lang="en-US" sz="3200" dirty="0">
                <a:latin typeface="ArialMT"/>
              </a:rPr>
              <a:t>delivery system.</a:t>
            </a:r>
          </a:p>
          <a:p>
            <a:r>
              <a:rPr lang="en-US" sz="3200" dirty="0">
                <a:latin typeface="ArialMT"/>
              </a:rPr>
              <a:t>Define the concept of the health care team.</a:t>
            </a:r>
          </a:p>
          <a:p>
            <a:r>
              <a:rPr lang="en-US" sz="3200" dirty="0">
                <a:latin typeface="ArialMT"/>
              </a:rPr>
              <a:t>Describe the need for team based health care and role</a:t>
            </a:r>
          </a:p>
          <a:p>
            <a:r>
              <a:rPr lang="en-US" sz="3200" dirty="0">
                <a:latin typeface="ArialMT"/>
              </a:rPr>
              <a:t>of the health service team leader.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5989986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96F14-101D-4340-B248-99ABA4540A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DB891-0625-4131-A7A3-69501572F6D7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END OF MODULE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50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35C9-8F13-40E5-BCEE-672A6DF497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39ADD-0BAE-4FBF-99B4-74EA98FE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B. Environment</a:t>
            </a:r>
            <a:r>
              <a:rPr lang="en-US" dirty="0"/>
              <a:t>: is all that which is external to the</a:t>
            </a:r>
          </a:p>
          <a:p>
            <a:pPr marL="0" indent="0">
              <a:buNone/>
            </a:pPr>
            <a:r>
              <a:rPr lang="en-US" dirty="0"/>
              <a:t>individual human host. Those are factors outside the</a:t>
            </a:r>
          </a:p>
          <a:p>
            <a:r>
              <a:rPr lang="en-US" dirty="0"/>
              <a:t>human body. Environmental factors that could influence</a:t>
            </a:r>
          </a:p>
          <a:p>
            <a:r>
              <a:rPr lang="en-US" dirty="0"/>
              <a:t>health include:</a:t>
            </a:r>
          </a:p>
          <a:p>
            <a:r>
              <a:rPr lang="en-US" dirty="0"/>
              <a:t>a. Life support, food, water, air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b. Physical factors, climate, Rain fall</a:t>
            </a:r>
          </a:p>
          <a:p>
            <a:r>
              <a:rPr lang="en-US" dirty="0"/>
              <a:t>c. Biological factors: microorganisms, toxins,</a:t>
            </a:r>
          </a:p>
          <a:p>
            <a:r>
              <a:rPr lang="en-US" dirty="0"/>
              <a:t>Biological waste,</a:t>
            </a:r>
          </a:p>
        </p:txBody>
      </p:sp>
    </p:spTree>
    <p:extLst>
      <p:ext uri="{BB962C8B-B14F-4D97-AF65-F5344CB8AC3E}">
        <p14:creationId xmlns:p14="http://schemas.microsoft.com/office/powerpoint/2010/main" val="1041105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CDF7-338E-4E32-AD63-103D17C13D3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74758-5E41-4109-921F-DDF227A0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Psycho-social and economic e.g. Crowding,</a:t>
            </a:r>
          </a:p>
          <a:p>
            <a:r>
              <a:rPr lang="en-US" dirty="0">
                <a:latin typeface="ArialMT"/>
              </a:rPr>
              <a:t>income level, access to health care</a:t>
            </a:r>
          </a:p>
          <a:p>
            <a:r>
              <a:rPr lang="en-US" dirty="0">
                <a:latin typeface="ArialMT"/>
              </a:rPr>
              <a:t>e. Chemical factors: industrial wastes,</a:t>
            </a:r>
          </a:p>
          <a:p>
            <a:r>
              <a:rPr lang="fr-FR" dirty="0">
                <a:latin typeface="ArialMT"/>
              </a:rPr>
              <a:t>agricultural </a:t>
            </a:r>
            <a:r>
              <a:rPr lang="fr-FR" dirty="0" err="1">
                <a:latin typeface="ArialMT"/>
              </a:rPr>
              <a:t>wastes</a:t>
            </a:r>
            <a:r>
              <a:rPr lang="fr-FR" dirty="0">
                <a:latin typeface="ArialMT"/>
              </a:rPr>
              <a:t>, air pollution, </a:t>
            </a:r>
            <a:r>
              <a:rPr lang="fr-FR" dirty="0" err="1">
                <a:latin typeface="ArialMT"/>
              </a:rPr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749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1BB30-D38F-4CE0-A139-2B1C3FA0BD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  <a:t>General Determinants of health of a community</a:t>
            </a:r>
            <a:r>
              <a:rPr lang="en-US" sz="2800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C1ADA-787A-4C6E-90CE-187C1BD3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These are:</a:t>
            </a:r>
          </a:p>
          <a:p>
            <a:r>
              <a:rPr lang="en-US" b="1" dirty="0">
                <a:latin typeface="Arial-BoldMT"/>
              </a:rPr>
              <a:t>1. Physical Determinants </a:t>
            </a:r>
            <a:r>
              <a:rPr lang="en-US" dirty="0">
                <a:latin typeface="ArialMT"/>
              </a:rPr>
              <a:t>-The physical factors</a:t>
            </a:r>
          </a:p>
          <a:p>
            <a:r>
              <a:rPr lang="en-US" dirty="0">
                <a:latin typeface="ArialMT"/>
              </a:rPr>
              <a:t>affecting the health of a community include: the</a:t>
            </a:r>
          </a:p>
          <a:p>
            <a:r>
              <a:rPr lang="en-US" dirty="0">
                <a:latin typeface="ArialMT"/>
              </a:rPr>
              <a:t>geography (e.g. high land versus low land), the</a:t>
            </a:r>
          </a:p>
          <a:p>
            <a:r>
              <a:rPr lang="en-US" dirty="0">
                <a:latin typeface="ArialMT"/>
              </a:rPr>
              <a:t>environment (e.g. manmade or natural catastrophes)</a:t>
            </a:r>
          </a:p>
          <a:p>
            <a:r>
              <a:rPr lang="en-US" dirty="0">
                <a:latin typeface="ArialMT"/>
              </a:rPr>
              <a:t>and the industrial development (e.g. pollution</a:t>
            </a:r>
          </a:p>
          <a:p>
            <a:r>
              <a:rPr lang="en-US" dirty="0">
                <a:latin typeface="ArialMT"/>
              </a:rPr>
              <a:t>occupational hazards)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57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A660-1FE9-4A7F-90DD-E82174E651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51E8-33B6-4826-BBCF-0B9C86EB8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2. Socio – cultural determinants </a:t>
            </a:r>
            <a:r>
              <a:rPr lang="en-US" dirty="0">
                <a:latin typeface="ArialMT"/>
              </a:rPr>
              <a:t>– The socio- cultural</a:t>
            </a:r>
          </a:p>
          <a:p>
            <a:r>
              <a:rPr lang="en-US" dirty="0">
                <a:latin typeface="ArialMT"/>
              </a:rPr>
              <a:t>factors affecting the health of a community include the</a:t>
            </a:r>
          </a:p>
          <a:p>
            <a:r>
              <a:rPr lang="en-US" dirty="0">
                <a:latin typeface="ArialMT"/>
              </a:rPr>
              <a:t>beliefs, traditions, and social customs in the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70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E2E9-4BD9-475E-8CE6-5E604B9B9C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016D3-E6D7-4230-8C3D-365AF966D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It also involves the economy, politics and religion in the</a:t>
            </a:r>
          </a:p>
          <a:p>
            <a:r>
              <a:rPr lang="en-US" dirty="0">
                <a:latin typeface="ArialMT"/>
              </a:rPr>
              <a:t>community.</a:t>
            </a:r>
          </a:p>
          <a:p>
            <a:r>
              <a:rPr lang="en-US" b="1" dirty="0">
                <a:latin typeface="Arial-BoldMT"/>
              </a:rPr>
              <a:t>3. Community organization - </a:t>
            </a:r>
            <a:r>
              <a:rPr lang="en-US" dirty="0">
                <a:latin typeface="ArialMT"/>
              </a:rPr>
              <a:t>Community organization</a:t>
            </a:r>
          </a:p>
          <a:p>
            <a:r>
              <a:rPr lang="en-US" dirty="0">
                <a:latin typeface="ArialMT"/>
              </a:rPr>
              <a:t>include the community size, arrangement and</a:t>
            </a:r>
          </a:p>
          <a:p>
            <a:r>
              <a:rPr lang="en-US" dirty="0">
                <a:latin typeface="ArialMT"/>
              </a:rPr>
              <a:t>distribution of resources (“relations of productions’)</a:t>
            </a:r>
          </a:p>
          <a:p>
            <a:r>
              <a:rPr lang="en-US" b="1" dirty="0">
                <a:latin typeface="Arial-BoldMT"/>
              </a:rPr>
              <a:t>4. Behavioral determinants- </a:t>
            </a:r>
            <a:r>
              <a:rPr lang="en-US" dirty="0">
                <a:latin typeface="ArialMT"/>
              </a:rPr>
              <a:t>The behavioral determinants</a:t>
            </a:r>
          </a:p>
          <a:p>
            <a:r>
              <a:rPr lang="en-US" dirty="0">
                <a:latin typeface="ArialMT"/>
              </a:rPr>
              <a:t>affecting health include individual behavior and life style</a:t>
            </a:r>
          </a:p>
          <a:p>
            <a:r>
              <a:rPr lang="en-US" dirty="0">
                <a:latin typeface="ArialMT"/>
              </a:rPr>
              <a:t>affecting the health of an individual and the community.</a:t>
            </a:r>
          </a:p>
          <a:p>
            <a:r>
              <a:rPr lang="en-US" dirty="0">
                <a:latin typeface="ArialMT"/>
              </a:rPr>
              <a:t>E.g. smoking, alcoholism and promiscuity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77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F437-55FD-4119-803A-6280256130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1.5 Globalization and Health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B4BEB-B1CD-4EAD-B776-CCD3DCE8E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Globalization is the process of increasing political and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social interdependence and global integration that takes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place as capital, traded goods, persons, concepts,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images, ideas and Values diffuse across the stated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boundaries (</a:t>
            </a:r>
            <a:r>
              <a:rPr lang="en-US" dirty="0" err="1">
                <a:latin typeface="ArialMT"/>
              </a:rPr>
              <a:t>Hurrel</a:t>
            </a:r>
            <a:r>
              <a:rPr lang="en-US" dirty="0">
                <a:latin typeface="ArialMT"/>
              </a:rPr>
              <a:t> &amp;woods 1995).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63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9CF62-0B2F-4B0A-A120-7F307E9AD8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  <a:t>Effects of Globalization on health includes</a:t>
            </a:r>
            <a:r>
              <a:rPr lang="en-US" sz="2400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6153-3238-4507-8AD4-449DCC7E3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Externalities of some diseases due to</a:t>
            </a:r>
          </a:p>
          <a:p>
            <a:r>
              <a:rPr lang="en-US" dirty="0">
                <a:latin typeface="ArialMT"/>
              </a:rPr>
              <a:t>increased communication decreased human</a:t>
            </a:r>
          </a:p>
          <a:p>
            <a:r>
              <a:rPr lang="en-US" dirty="0">
                <a:latin typeface="ArialMT"/>
              </a:rPr>
              <a:t>mobility</a:t>
            </a:r>
          </a:p>
          <a:p>
            <a:r>
              <a:rPr lang="en-US" dirty="0">
                <a:latin typeface="Wingdings-Regular"/>
              </a:rPr>
              <a:t>􀂾 </a:t>
            </a:r>
            <a:r>
              <a:rPr lang="en-US" dirty="0">
                <a:latin typeface="ArialMT"/>
              </a:rPr>
              <a:t>Accelerated economic growth and</a:t>
            </a:r>
          </a:p>
          <a:p>
            <a:r>
              <a:rPr lang="en-US" dirty="0">
                <a:latin typeface="ArialMT"/>
              </a:rPr>
              <a:t>technological advances have enhanced</a:t>
            </a:r>
          </a:p>
          <a:p>
            <a:r>
              <a:rPr lang="en-US" dirty="0">
                <a:latin typeface="ArialMT"/>
              </a:rPr>
              <a:t>health and life expectancy in many</a:t>
            </a:r>
          </a:p>
          <a:p>
            <a:r>
              <a:rPr lang="en-US" dirty="0">
                <a:latin typeface="ArialMT"/>
              </a:rPr>
              <a:t>population</a:t>
            </a:r>
          </a:p>
          <a:p>
            <a:r>
              <a:rPr lang="en-US" dirty="0">
                <a:latin typeface="Wingdings-Regular"/>
              </a:rPr>
              <a:t>􀂾 </a:t>
            </a:r>
            <a:r>
              <a:rPr lang="en-US" dirty="0">
                <a:latin typeface="ArialMT"/>
              </a:rPr>
              <a:t>Increasing effects of international and</a:t>
            </a:r>
          </a:p>
          <a:p>
            <a:r>
              <a:rPr lang="en-US" dirty="0">
                <a:latin typeface="ArialMT"/>
              </a:rPr>
              <a:t>bilateral agencies (structural adjustment</a:t>
            </a:r>
          </a:p>
          <a:p>
            <a:r>
              <a:rPr lang="en-US" dirty="0">
                <a:latin typeface="ArialMT"/>
              </a:rPr>
              <a:t>programs and Global initiatives)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6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E7584-8F97-4274-A4C2-54001FC33A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ED5B3-20EE-4F63-9262-64E290A1B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Jeopardizing population health Via erosion of</a:t>
            </a:r>
          </a:p>
          <a:p>
            <a:r>
              <a:rPr lang="en-US" dirty="0">
                <a:latin typeface="ArialMT"/>
              </a:rPr>
              <a:t>social and environmental conditions and</a:t>
            </a:r>
          </a:p>
          <a:p>
            <a:r>
              <a:rPr lang="en-US" dirty="0">
                <a:latin typeface="ArialMT"/>
              </a:rPr>
              <a:t>exacerbating inequalities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Other health risks of Globalization includes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Fragmentation and weakening of labor</a:t>
            </a:r>
          </a:p>
          <a:p>
            <a:r>
              <a:rPr lang="en-US" dirty="0">
                <a:latin typeface="ArialMT"/>
              </a:rPr>
              <a:t>markets due to greater power of mobile</a:t>
            </a:r>
          </a:p>
          <a:p>
            <a:r>
              <a:rPr lang="en-US" dirty="0">
                <a:latin typeface="ArialMT"/>
              </a:rPr>
              <a:t>capital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Tobacco induced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9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0E1A2-EB7E-4910-89EE-22D95A2B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TOPIC 3</a:t>
            </a:r>
            <a:r>
              <a:rPr lang="en-US" dirty="0"/>
              <a:t>: </a:t>
            </a:r>
            <a:r>
              <a:rPr lang="en-US" b="1" dirty="0"/>
              <a:t>HEALTH AND CULTURE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0FCEA-4FC2-4F60-99BF-865A78129BC4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3.1 Learning Objectives </a:t>
            </a:r>
          </a:p>
          <a:p>
            <a:r>
              <a:rPr lang="en-US" sz="3600" dirty="0"/>
              <a:t>3.2 Definition </a:t>
            </a:r>
          </a:p>
          <a:p>
            <a:r>
              <a:rPr lang="en-US" sz="3600" dirty="0"/>
              <a:t>3.3 Relation of culture and health</a:t>
            </a:r>
          </a:p>
          <a:p>
            <a:r>
              <a:rPr lang="en-US" sz="3600" dirty="0"/>
              <a:t>3.4 Exercise </a:t>
            </a:r>
          </a:p>
        </p:txBody>
      </p:sp>
    </p:spTree>
    <p:extLst>
      <p:ext uri="{BB962C8B-B14F-4D97-AF65-F5344CB8AC3E}">
        <p14:creationId xmlns:p14="http://schemas.microsoft.com/office/powerpoint/2010/main" val="37737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D86B-4D00-4BA7-923D-4BD7A3EC6F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EDCE3-D7EB-49E7-94C0-EA50F9006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Food markets &amp; obesity as well as</a:t>
            </a:r>
          </a:p>
          <a:p>
            <a:r>
              <a:rPr lang="en-US" dirty="0">
                <a:latin typeface="ArialMT"/>
              </a:rPr>
              <a:t>chemicals in food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Rapid spread of infectious diseases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Depression in aged and fragmented</a:t>
            </a:r>
          </a:p>
          <a:p>
            <a:r>
              <a:rPr lang="en-US" dirty="0">
                <a:latin typeface="ArialMT"/>
              </a:rPr>
              <a:t>population</a:t>
            </a:r>
          </a:p>
          <a:p>
            <a:r>
              <a:rPr lang="en-US" dirty="0">
                <a:latin typeface="ComicSansMS"/>
              </a:rPr>
              <a:t>- </a:t>
            </a:r>
            <a:r>
              <a:rPr lang="en-US" dirty="0">
                <a:latin typeface="ArialMT"/>
              </a:rPr>
              <a:t>Adverse effects on the environment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LET US LOOK AT THOERIES THAT HAVE TRIED TO EXPLAIN THE CONCEPT OF DISEASE CAUSATION </a:t>
            </a:r>
          </a:p>
        </p:txBody>
      </p:sp>
    </p:spTree>
    <p:extLst>
      <p:ext uri="{BB962C8B-B14F-4D97-AF65-F5344CB8AC3E}">
        <p14:creationId xmlns:p14="http://schemas.microsoft.com/office/powerpoint/2010/main" val="19837039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E9F5-F1AE-4A3D-A499-E2B74EB2D84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1.6 Model of disease causation theories</a:t>
            </a:r>
            <a:br>
              <a:rPr lang="en-US" sz="25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F4DA0-D363-463A-9D66-74A913D0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A model is a representation of a system that specifies its</a:t>
            </a:r>
          </a:p>
          <a:p>
            <a:r>
              <a:rPr lang="en-US" dirty="0">
                <a:latin typeface="ArialMT"/>
              </a:rPr>
              <a:t>components and the relationships among the variables.</a:t>
            </a:r>
          </a:p>
          <a:p>
            <a:r>
              <a:rPr lang="en-US" dirty="0">
                <a:latin typeface="ArialMT"/>
              </a:rPr>
              <a:t>E.g. includes graphs, charts, and decision trees</a:t>
            </a:r>
          </a:p>
          <a:p>
            <a:r>
              <a:rPr lang="en-US" b="1" dirty="0">
                <a:latin typeface="Arial-BoldMT"/>
              </a:rPr>
              <a:t>I – Nineteen-century models</a:t>
            </a:r>
          </a:p>
          <a:p>
            <a:r>
              <a:rPr lang="en-US" dirty="0">
                <a:latin typeface="ArialMT"/>
              </a:rPr>
              <a:t>Each effort to prevent disease in the 19</a:t>
            </a:r>
            <a:r>
              <a:rPr lang="en-US" sz="800" dirty="0">
                <a:latin typeface="ArialMT"/>
              </a:rPr>
              <a:t>th </a:t>
            </a:r>
            <a:r>
              <a:rPr lang="en-US" dirty="0">
                <a:latin typeface="ArialMT"/>
              </a:rPr>
              <a:t>century was</a:t>
            </a:r>
          </a:p>
          <a:p>
            <a:r>
              <a:rPr lang="en-US" dirty="0">
                <a:latin typeface="ArialMT"/>
              </a:rPr>
              <a:t>based on one or the other three theories of disease</a:t>
            </a:r>
          </a:p>
          <a:p>
            <a:r>
              <a:rPr lang="en-US" dirty="0">
                <a:latin typeface="ArialMT"/>
              </a:rPr>
              <a:t>causality. These are:</a:t>
            </a:r>
          </a:p>
          <a:p>
            <a:r>
              <a:rPr lang="en-US" dirty="0">
                <a:latin typeface="ArialMT"/>
              </a:rPr>
              <a:t>1. Contagion theory</a:t>
            </a:r>
          </a:p>
          <a:p>
            <a:r>
              <a:rPr lang="en-US" dirty="0">
                <a:latin typeface="ArialMT"/>
              </a:rPr>
              <a:t>2. Supernatural theory</a:t>
            </a:r>
          </a:p>
          <a:p>
            <a:r>
              <a:rPr lang="en-US" dirty="0">
                <a:latin typeface="ArialMT"/>
              </a:rPr>
              <a:t>3. Personal behavior theory</a:t>
            </a:r>
          </a:p>
          <a:p>
            <a:r>
              <a:rPr lang="en-US" dirty="0">
                <a:latin typeface="ArialMT"/>
              </a:rPr>
              <a:t>4. Miasma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67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63EE-AF7B-44BF-85EA-C689CEA99A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1. Contagion theory</a:t>
            </a:r>
            <a:b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12A16-8DD1-49B9-9BFB-6B42050B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This theory was common at the beginning of the 19</a:t>
            </a:r>
            <a:r>
              <a:rPr lang="en-US" sz="800" dirty="0">
                <a:latin typeface="ArialMT"/>
              </a:rPr>
              <a:t>th</a:t>
            </a:r>
          </a:p>
          <a:p>
            <a:r>
              <a:rPr lang="en-US" dirty="0">
                <a:latin typeface="ArialMT"/>
              </a:rPr>
              <a:t>century. Most official disease prevention activities were</a:t>
            </a:r>
          </a:p>
          <a:p>
            <a:r>
              <a:rPr lang="en-US" dirty="0">
                <a:latin typeface="ArialMT"/>
              </a:rPr>
              <a:t>based on the hypothesis that illness is contagious. It</a:t>
            </a:r>
          </a:p>
          <a:p>
            <a:r>
              <a:rPr lang="en-US" dirty="0">
                <a:latin typeface="ArialMT"/>
              </a:rPr>
              <a:t>required:</a:t>
            </a:r>
          </a:p>
          <a:p>
            <a:r>
              <a:rPr lang="en-US" dirty="0">
                <a:latin typeface="Wingdings-Regular"/>
              </a:rPr>
              <a:t>􀂾 </a:t>
            </a:r>
            <a:r>
              <a:rPr lang="en-US" dirty="0">
                <a:latin typeface="ArialMT"/>
              </a:rPr>
              <a:t>Keeping sick people away from well people.</a:t>
            </a:r>
          </a:p>
          <a:p>
            <a:r>
              <a:rPr lang="en-US" dirty="0">
                <a:latin typeface="Wingdings-Regular"/>
              </a:rPr>
              <a:t>􀂾 </a:t>
            </a:r>
            <a:r>
              <a:rPr lang="en-US" dirty="0">
                <a:latin typeface="ArialMT"/>
              </a:rPr>
              <a:t>The institution of quarantine of ships (the</a:t>
            </a:r>
          </a:p>
          <a:p>
            <a:r>
              <a:rPr lang="en-US" dirty="0">
                <a:latin typeface="ArialMT"/>
              </a:rPr>
              <a:t>traditional period was forty days </a:t>
            </a:r>
            <a:r>
              <a:rPr lang="en-US" i="1" dirty="0">
                <a:latin typeface="Arial" panose="020B0604020202020204" pitchFamily="34" charset="0"/>
              </a:rPr>
              <a:t>la</a:t>
            </a:r>
          </a:p>
          <a:p>
            <a:r>
              <a:rPr lang="en-US" i="1" dirty="0">
                <a:latin typeface="Arial" panose="020B0604020202020204" pitchFamily="34" charset="0"/>
              </a:rPr>
              <a:t>quarantine) </a:t>
            </a:r>
            <a:r>
              <a:rPr lang="en-US" dirty="0">
                <a:latin typeface="ArialMT"/>
              </a:rPr>
              <a:t>during which time ships, their</a:t>
            </a:r>
          </a:p>
          <a:p>
            <a:r>
              <a:rPr lang="en-US" dirty="0">
                <a:latin typeface="ArialMT"/>
              </a:rPr>
              <a:t>crews and cargos waited off shores or at</a:t>
            </a:r>
          </a:p>
          <a:p>
            <a:r>
              <a:rPr lang="en-US" dirty="0">
                <a:latin typeface="ArialMT"/>
              </a:rPr>
              <a:t>some isolated islands.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99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B9108-8D0C-40C1-AA45-54CDFBC7E24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6BDF-2BF5-48A7-AAE3-48DA79D29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Setting up military cordons around infected</a:t>
            </a:r>
          </a:p>
          <a:p>
            <a:r>
              <a:rPr lang="en-US" dirty="0">
                <a:latin typeface="ArialMT"/>
              </a:rPr>
              <a:t>towns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Isolation of households if they were infected,</a:t>
            </a:r>
          </a:p>
          <a:p>
            <a:r>
              <a:rPr lang="en-US" dirty="0">
                <a:latin typeface="ArialMT"/>
              </a:rPr>
              <a:t>and</a:t>
            </a:r>
          </a:p>
          <a:p>
            <a:pPr marL="0" indent="0">
              <a:buNone/>
            </a:pPr>
            <a:r>
              <a:rPr lang="en-US" dirty="0">
                <a:latin typeface="ArialMT"/>
              </a:rPr>
              <a:t>Fumigating or washing the bedding and</a:t>
            </a:r>
          </a:p>
          <a:p>
            <a:r>
              <a:rPr lang="en-US" dirty="0">
                <a:latin typeface="ArialMT"/>
              </a:rPr>
              <a:t>clothing of the sick.</a:t>
            </a:r>
          </a:p>
          <a:p>
            <a:r>
              <a:rPr lang="en-US" dirty="0">
                <a:latin typeface="ArialMT"/>
              </a:rPr>
              <a:t>Problems confounded the acceptance of this theory</a:t>
            </a:r>
          </a:p>
          <a:p>
            <a:r>
              <a:rPr lang="en-US" dirty="0">
                <a:latin typeface="ArialMT"/>
              </a:rPr>
              <a:t>were</a:t>
            </a:r>
          </a:p>
          <a:p>
            <a:r>
              <a:rPr lang="en-US" dirty="0">
                <a:latin typeface="ArialMT"/>
              </a:rPr>
              <a:t>There were too many instances where people</a:t>
            </a:r>
          </a:p>
          <a:p>
            <a:r>
              <a:rPr lang="en-US" dirty="0">
                <a:latin typeface="ArialMT"/>
              </a:rPr>
              <a:t>become ill regardless of their isolation from</a:t>
            </a:r>
          </a:p>
          <a:p>
            <a:r>
              <a:rPr lang="en-US" dirty="0">
                <a:latin typeface="ArialMT"/>
              </a:rPr>
              <a:t>human contact 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11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C87A-9631-4188-A458-AE394672BC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06D36-86C2-493A-9AFC-F557370B5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Too many others where brave souls nursed</a:t>
            </a:r>
          </a:p>
          <a:p>
            <a:r>
              <a:rPr lang="en-US" dirty="0">
                <a:latin typeface="ArialMT"/>
              </a:rPr>
              <a:t>the dying and carried their bodies to the</a:t>
            </a:r>
          </a:p>
          <a:p>
            <a:r>
              <a:rPr lang="en-US" dirty="0">
                <a:latin typeface="ArialMT"/>
              </a:rPr>
              <a:t>graveyard yet remained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576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849C-890C-4718-981E-43F08C2DBD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2. Supernatural theory</a:t>
            </a:r>
            <a:b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DC05E-62B1-4871-8271-3B515BE2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Proponents of this theory argue that supernatural forces</a:t>
            </a:r>
          </a:p>
          <a:p>
            <a:r>
              <a:rPr lang="en-US" dirty="0">
                <a:latin typeface="ArialMT"/>
              </a:rPr>
              <a:t>cause disease. Disease prevention measures based on</a:t>
            </a:r>
          </a:p>
          <a:p>
            <a:r>
              <a:rPr lang="en-US" dirty="0">
                <a:latin typeface="ArialMT"/>
              </a:rPr>
              <a:t>this theory were important to the religious people. The</a:t>
            </a:r>
          </a:p>
          <a:p>
            <a:r>
              <a:rPr lang="en-US" dirty="0">
                <a:latin typeface="ArialMT"/>
              </a:rPr>
              <a:t>view among them was that disease is a punishment for</a:t>
            </a:r>
          </a:p>
          <a:p>
            <a:r>
              <a:rPr lang="en-US" dirty="0">
                <a:latin typeface="ArialMT"/>
              </a:rPr>
              <a:t>transgression of God’s laws.</a:t>
            </a:r>
          </a:p>
          <a:p>
            <a:r>
              <a:rPr lang="en-US" dirty="0">
                <a:latin typeface="ArialMT"/>
              </a:rPr>
              <a:t>Because epidemic took a great toll on the poor than the</a:t>
            </a:r>
          </a:p>
          <a:p>
            <a:r>
              <a:rPr lang="en-US" dirty="0">
                <a:latin typeface="ArialMT"/>
              </a:rPr>
              <a:t>rich, the healthier rich can employ the super natural</a:t>
            </a:r>
          </a:p>
          <a:p>
            <a:r>
              <a:rPr lang="en-US" dirty="0">
                <a:latin typeface="ArialMT"/>
              </a:rPr>
              <a:t>theory as a justification for berating for the poor for sinful</a:t>
            </a:r>
          </a:p>
          <a:p>
            <a:r>
              <a:rPr lang="en-US" dirty="0">
                <a:latin typeface="ArialMT"/>
              </a:rPr>
              <a:t>behavior i.e. presumed idleness, intemperance and</a:t>
            </a:r>
          </a:p>
          <a:p>
            <a:r>
              <a:rPr lang="en-US" dirty="0">
                <a:latin typeface="ArialMT"/>
              </a:rPr>
              <a:t>uncleanness.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984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2289C-3861-4310-AC36-7B811DB015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3. Personal behavior theory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18BF2-5DE8-474B-BC7E-E34642914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This theory held that disease results from wrong</a:t>
            </a:r>
          </a:p>
          <a:p>
            <a:r>
              <a:rPr lang="en-US" dirty="0">
                <a:latin typeface="ArialMT"/>
              </a:rPr>
              <a:t>personal behavior. It was democratic andante</a:t>
            </a:r>
          </a:p>
          <a:p>
            <a:r>
              <a:rPr lang="en-US" dirty="0">
                <a:latin typeface="ArialMT"/>
              </a:rPr>
              <a:t>authoritarian in intent since it gave </a:t>
            </a:r>
            <a:r>
              <a:rPr lang="en-US" dirty="0" err="1">
                <a:latin typeface="ArialMT"/>
              </a:rPr>
              <a:t>responsi</a:t>
            </a:r>
            <a:r>
              <a:rPr lang="en-US" dirty="0">
                <a:latin typeface="ArialMT"/>
              </a:rPr>
              <a:t> </a:t>
            </a:r>
            <a:r>
              <a:rPr lang="en-US" dirty="0" err="1">
                <a:latin typeface="ArialMT"/>
              </a:rPr>
              <a:t>bility</a:t>
            </a:r>
            <a:r>
              <a:rPr lang="en-US" dirty="0">
                <a:latin typeface="ArialMT"/>
              </a:rPr>
              <a:t> to individuals to control their own lives. In this formulation</a:t>
            </a:r>
          </a:p>
          <a:p>
            <a:r>
              <a:rPr lang="en-US" dirty="0">
                <a:latin typeface="ArialMT"/>
              </a:rPr>
              <a:t>the source of the disease was not tied up with the</a:t>
            </a:r>
          </a:p>
          <a:p>
            <a:r>
              <a:rPr lang="en-US" dirty="0">
                <a:latin typeface="ArialMT"/>
              </a:rPr>
              <a:t>mysterious ways of God, instead people caused their</a:t>
            </a:r>
          </a:p>
          <a:p>
            <a:r>
              <a:rPr lang="en-US" dirty="0">
                <a:latin typeface="ArialMT"/>
              </a:rPr>
              <a:t>own disease by living fully unhealthy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877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E879-DBD4-47E2-832D-1BB5D78EA9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 Miasma theory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24F6F-A595-4063-996E-BD55EAE06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This theory argues that disease is caused by the odor of</a:t>
            </a:r>
          </a:p>
          <a:p>
            <a:r>
              <a:rPr lang="en-US" dirty="0">
                <a:latin typeface="ArialMT"/>
              </a:rPr>
              <a:t>decaying of organic materials. It dates back to the</a:t>
            </a:r>
          </a:p>
          <a:p>
            <a:r>
              <a:rPr lang="en-US" dirty="0">
                <a:latin typeface="ArialMT"/>
              </a:rPr>
              <a:t>Hippocratic idea that disease is related to climate. It</a:t>
            </a:r>
          </a:p>
          <a:p>
            <a:r>
              <a:rPr lang="en-US" dirty="0">
                <a:latin typeface="ArialMT"/>
              </a:rPr>
              <a:t>contrasted sharply from the other three theories since it</a:t>
            </a:r>
          </a:p>
          <a:p>
            <a:r>
              <a:rPr lang="en-US" dirty="0">
                <a:latin typeface="ArialMT"/>
              </a:rPr>
              <a:t>conceptually separated the source of the disease from</a:t>
            </a:r>
          </a:p>
          <a:p>
            <a:r>
              <a:rPr lang="en-US" dirty="0">
                <a:latin typeface="ArialMT"/>
              </a:rPr>
              <a:t>the victim of the disease.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5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9B78-9BDC-46EB-8A4A-1898B2CE20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II – Twenty-century models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D7C3F-0035-4D83-B1C4-A3ABE552F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Although economic and ideological considerations</a:t>
            </a:r>
          </a:p>
          <a:p>
            <a:r>
              <a:rPr lang="en-US" dirty="0">
                <a:latin typeface="ArialMT"/>
              </a:rPr>
              <a:t>influenced the 19</a:t>
            </a:r>
            <a:r>
              <a:rPr lang="en-US" sz="800" dirty="0">
                <a:latin typeface="ArialMT"/>
              </a:rPr>
              <a:t>th </a:t>
            </a:r>
            <a:r>
              <a:rPr lang="en-US" dirty="0">
                <a:latin typeface="ArialMT"/>
              </a:rPr>
              <a:t>century disease prevention policy,</a:t>
            </a:r>
          </a:p>
          <a:p>
            <a:r>
              <a:rPr lang="en-US" dirty="0">
                <a:latin typeface="ArialMT"/>
              </a:rPr>
              <a:t>sound research determines policy today. The 20</a:t>
            </a:r>
            <a:r>
              <a:rPr lang="en-US" sz="800" dirty="0">
                <a:latin typeface="ArialMT"/>
              </a:rPr>
              <a:t>th</a:t>
            </a:r>
          </a:p>
          <a:p>
            <a:r>
              <a:rPr lang="en-US" dirty="0">
                <a:latin typeface="ArialMT"/>
              </a:rPr>
              <a:t>century theory focuses on:</a:t>
            </a:r>
          </a:p>
          <a:p>
            <a:r>
              <a:rPr lang="en-US" dirty="0">
                <a:latin typeface="ArialMT"/>
              </a:rPr>
              <a:t>1. The Germ Theory</a:t>
            </a:r>
          </a:p>
          <a:p>
            <a:r>
              <a:rPr lang="en-US" dirty="0">
                <a:latin typeface="ArialMT"/>
              </a:rPr>
              <a:t>2. The Life Style Theory</a:t>
            </a:r>
          </a:p>
          <a:p>
            <a:r>
              <a:rPr lang="en-US" dirty="0">
                <a:latin typeface="ArialMT"/>
              </a:rPr>
              <a:t>3. The Environmental Theory</a:t>
            </a:r>
          </a:p>
          <a:p>
            <a:r>
              <a:rPr lang="en-US" dirty="0">
                <a:latin typeface="ArialMT"/>
              </a:rPr>
              <a:t>4. The Multi Causal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99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99A3A-EDFE-4A81-9849-D3A2BA6017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1. The Germ Theory</a:t>
            </a:r>
            <a:br>
              <a:rPr lang="en-US" sz="24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1D0A-8905-4A1F-B7DD-6AB48E067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This theory rapidly over took other explanations of</a:t>
            </a:r>
          </a:p>
          <a:p>
            <a:r>
              <a:rPr lang="en-US" dirty="0">
                <a:latin typeface="ArialMT"/>
              </a:rPr>
              <a:t>disease causations. It held the notion that</a:t>
            </a:r>
          </a:p>
          <a:p>
            <a:r>
              <a:rPr lang="en-US" dirty="0">
                <a:latin typeface="ArialMT"/>
              </a:rPr>
              <a:t>microorganisms cause diseases and it is possible to</a:t>
            </a:r>
          </a:p>
          <a:p>
            <a:r>
              <a:rPr lang="en-US" dirty="0">
                <a:latin typeface="ArialMT"/>
              </a:rPr>
              <a:t>control diseases using antibiotics and vaccines. There</a:t>
            </a:r>
          </a:p>
          <a:p>
            <a:r>
              <a:rPr lang="en-US" dirty="0">
                <a:latin typeface="ArialMT"/>
              </a:rPr>
              <a:t>was criticism on this theory by Thomas </a:t>
            </a:r>
            <a:r>
              <a:rPr lang="en-US" dirty="0" err="1">
                <a:latin typeface="ArialMT"/>
              </a:rPr>
              <a:t>Mckeown</a:t>
            </a:r>
            <a:r>
              <a:rPr lang="en-US" dirty="0">
                <a:latin typeface="ArialMT"/>
              </a:rPr>
              <a:t> that</a:t>
            </a:r>
          </a:p>
          <a:p>
            <a:r>
              <a:rPr lang="en-US" dirty="0">
                <a:latin typeface="ArialMT"/>
              </a:rPr>
              <a:t>stated as the incidence of all major infectious diseases</a:t>
            </a:r>
          </a:p>
          <a:p>
            <a:r>
              <a:rPr lang="en-US" dirty="0">
                <a:latin typeface="ArialMT"/>
              </a:rPr>
              <a:t>begun to fall several decades before the introduction of</a:t>
            </a:r>
          </a:p>
          <a:p>
            <a:r>
              <a:rPr lang="en-US" dirty="0">
                <a:latin typeface="ArialMT"/>
              </a:rPr>
              <a:t>vaccines and antibiotics. Thus rising of living standards</a:t>
            </a:r>
          </a:p>
          <a:p>
            <a:r>
              <a:rPr lang="en-US" dirty="0">
                <a:latin typeface="ArialMT"/>
              </a:rPr>
              <a:t>was responsible for the reduction of disease not the</a:t>
            </a:r>
          </a:p>
          <a:p>
            <a:r>
              <a:rPr lang="en-US" dirty="0">
                <a:latin typeface="ArialMT"/>
              </a:rPr>
              <a:t>discovery of antibiotics and vaccines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8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994F4-5ABE-4E55-8D2F-B57008346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91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TOPIC 4: TRADITIONAL HEALTH CARE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48221-396A-4142-BEA5-1A922638B92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PRACTICES </a:t>
            </a:r>
          </a:p>
          <a:p>
            <a:r>
              <a:rPr lang="en-US" dirty="0"/>
              <a:t>4.1 Learning Objectives </a:t>
            </a:r>
          </a:p>
          <a:p>
            <a:r>
              <a:rPr lang="en-US" dirty="0"/>
              <a:t>4.2 Introduction </a:t>
            </a:r>
          </a:p>
          <a:p>
            <a:r>
              <a:rPr lang="en-US" dirty="0"/>
              <a:t>4.3 Structure of Traditional Medicine </a:t>
            </a:r>
          </a:p>
          <a:p>
            <a:r>
              <a:rPr lang="en-US" dirty="0"/>
              <a:t>4.3.1 </a:t>
            </a:r>
            <a:r>
              <a:rPr lang="en-US" dirty="0" err="1"/>
              <a:t>Ethno</a:t>
            </a:r>
            <a:r>
              <a:rPr lang="en-US" dirty="0"/>
              <a:t> medical definition of Health </a:t>
            </a:r>
          </a:p>
          <a:p>
            <a:r>
              <a:rPr lang="en-US" dirty="0"/>
              <a:t>4.3.1.1 Naturalistic ethnologies</a:t>
            </a:r>
          </a:p>
          <a:p>
            <a:r>
              <a:rPr lang="en-US" dirty="0"/>
              <a:t>4.3.1.2 Magico-religious domain</a:t>
            </a:r>
          </a:p>
        </p:txBody>
      </p:sp>
    </p:spTree>
    <p:extLst>
      <p:ext uri="{BB962C8B-B14F-4D97-AF65-F5344CB8AC3E}">
        <p14:creationId xmlns:p14="http://schemas.microsoft.com/office/powerpoint/2010/main" val="3955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B93D2-CBB7-4879-9F8F-EF08686A273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2. The Life Style Theory</a:t>
            </a:r>
            <a:b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962F-ADEF-4398-974D-66EE78D39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This holds that unhealthy lifestyles are causes for</a:t>
            </a:r>
          </a:p>
          <a:p>
            <a:r>
              <a:rPr lang="en-US" dirty="0">
                <a:latin typeface="ArialMT"/>
              </a:rPr>
              <a:t>diseases. This hypothesis blames stress, lack of</a:t>
            </a:r>
          </a:p>
          <a:p>
            <a:r>
              <a:rPr lang="en-US" dirty="0">
                <a:latin typeface="ArialMT"/>
              </a:rPr>
              <a:t>exercise, the use of alcohol and tobacco improper</a:t>
            </a:r>
          </a:p>
          <a:p>
            <a:r>
              <a:rPr lang="en-US" dirty="0">
                <a:latin typeface="ArialMT"/>
              </a:rPr>
              <a:t>nutrition for most chronic diseases. This theory rejects</a:t>
            </a:r>
          </a:p>
          <a:p>
            <a:r>
              <a:rPr lang="en-US" dirty="0">
                <a:latin typeface="ArialMT"/>
              </a:rPr>
              <a:t>the notion central to the classic germ theory, that a</a:t>
            </a:r>
          </a:p>
          <a:p>
            <a:r>
              <a:rPr lang="en-US" dirty="0">
                <a:latin typeface="ArialMT"/>
              </a:rPr>
              <a:t>single disease has a single etiology. Instead they</a:t>
            </a:r>
          </a:p>
          <a:p>
            <a:r>
              <a:rPr lang="en-US" dirty="0">
                <a:latin typeface="ArialMT"/>
              </a:rPr>
              <a:t>emphasize the interrelatedness of many variables in</a:t>
            </a:r>
          </a:p>
          <a:p>
            <a:r>
              <a:rPr lang="en-US" dirty="0">
                <a:latin typeface="ArialMT"/>
              </a:rPr>
              <a:t>disease causality, principally those under the control of</a:t>
            </a:r>
          </a:p>
          <a:p>
            <a:r>
              <a:rPr lang="en-US" dirty="0">
                <a:latin typeface="ArialMT"/>
              </a:rPr>
              <a:t>the individual.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286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2FFB7-84C2-4EF2-A8DB-39A021E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3. The Environmental Theory</a:t>
            </a:r>
            <a:br>
              <a:rPr lang="en-US" sz="2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E2C4C-FCDB-4DAE-BA7A-5FE1849D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Environmental theory explains that significant number of</a:t>
            </a:r>
          </a:p>
          <a:p>
            <a:r>
              <a:rPr lang="en-US" dirty="0">
                <a:latin typeface="ArialMT"/>
              </a:rPr>
              <a:t>chronic disease are caused by toxins in the environment</a:t>
            </a:r>
          </a:p>
          <a:p>
            <a:r>
              <a:rPr lang="en-US" dirty="0">
                <a:latin typeface="ArialMT"/>
              </a:rPr>
              <a:t>and it implies that disease prevention, instead of</a:t>
            </a:r>
          </a:p>
          <a:p>
            <a:r>
              <a:rPr lang="en-US" dirty="0">
                <a:latin typeface="ArialMT"/>
              </a:rPr>
              <a:t>requiring medical treatments or personal hygiene,</a:t>
            </a:r>
          </a:p>
          <a:p>
            <a:r>
              <a:rPr lang="en-US" dirty="0">
                <a:latin typeface="ArialMT"/>
              </a:rPr>
              <a:t>demands change in the industrial production.</a:t>
            </a:r>
          </a:p>
          <a:p>
            <a:r>
              <a:rPr lang="en-US" dirty="0">
                <a:latin typeface="ArialMT"/>
              </a:rPr>
              <a:t>The first aspect of the environmental hypothesis is</a:t>
            </a:r>
          </a:p>
          <a:p>
            <a:r>
              <a:rPr lang="en-US" dirty="0">
                <a:latin typeface="ArialMT"/>
              </a:rPr>
              <a:t>occupational hazards, the second concentrates on toxic</a:t>
            </a:r>
          </a:p>
          <a:p>
            <a:r>
              <a:rPr lang="en-US" dirty="0">
                <a:latin typeface="ArialMT"/>
              </a:rPr>
              <a:t>substances in the air water and soil (advocates of this</a:t>
            </a:r>
          </a:p>
          <a:p>
            <a:r>
              <a:rPr lang="en-US" dirty="0">
                <a:latin typeface="ArialMT"/>
              </a:rPr>
              <a:t>theory places particular emphasis on radioactivity), and</a:t>
            </a:r>
          </a:p>
          <a:p>
            <a:r>
              <a:rPr lang="en-US" dirty="0">
                <a:latin typeface="ArialMT"/>
              </a:rPr>
              <a:t>the third aspect focus on synthetic additives to foods</a:t>
            </a:r>
          </a:p>
          <a:p>
            <a:r>
              <a:rPr lang="en-US" dirty="0">
                <a:latin typeface="ArialMT"/>
              </a:rPr>
              <a:t>“organic foods”.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888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D14DB-1DD8-4B3B-8FB7-B16FAE44B7A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4. The Multi Causal Theory</a:t>
            </a:r>
            <a:br>
              <a:rPr lang="en-US" sz="2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82F3-B110-408C-A521-A7CEC4B30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It is also called the web of disease causation. The</a:t>
            </a:r>
          </a:p>
          <a:p>
            <a:r>
              <a:rPr lang="en-US" dirty="0">
                <a:latin typeface="ArialMT"/>
              </a:rPr>
              <a:t>theory express that there are multiple factors for a cause</a:t>
            </a:r>
          </a:p>
          <a:p>
            <a:r>
              <a:rPr lang="en-US" dirty="0">
                <a:latin typeface="ArialMT"/>
              </a:rPr>
              <a:t>of a single disease entity. But it is incapable of directing</a:t>
            </a:r>
          </a:p>
          <a:p>
            <a:r>
              <a:rPr lang="en-US" dirty="0">
                <a:latin typeface="ArialMT"/>
              </a:rPr>
              <a:t>a truly effective disease prevention policy as the</a:t>
            </a:r>
          </a:p>
          <a:p>
            <a:r>
              <a:rPr lang="en-US" dirty="0">
                <a:latin typeface="ArialMT"/>
              </a:rPr>
              <a:t>theories it replaces. Its shortcomings are it gives few</a:t>
            </a:r>
          </a:p>
          <a:p>
            <a:r>
              <a:rPr lang="en-US" dirty="0">
                <a:latin typeface="ArialMT"/>
              </a:rPr>
              <a:t>clues about how to prevent disease, the actual</a:t>
            </a:r>
          </a:p>
          <a:p>
            <a:r>
              <a:rPr lang="en-US" dirty="0">
                <a:latin typeface="ArialMT"/>
              </a:rPr>
              <a:t>prevention policies it implies are inefficient in many ways</a:t>
            </a:r>
          </a:p>
          <a:p>
            <a:r>
              <a:rPr lang="en-US" dirty="0">
                <a:latin typeface="ArialMT"/>
              </a:rPr>
              <a:t>and there is a gap between what it promises and what</a:t>
            </a:r>
          </a:p>
          <a:p>
            <a:r>
              <a:rPr lang="en-US" dirty="0">
                <a:latin typeface="ArialMT"/>
              </a:rPr>
              <a:t>epidemiologist’s deliver.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52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FD943-AE64-4E68-A9E4-78FE3683D0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1.7 Exercise</a:t>
            </a:r>
            <a:br>
              <a:rPr lang="en-US" sz="31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E9CA7-B59E-42C4-B766-59B7444CE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Describe the different concepts and perspectives of</a:t>
            </a:r>
          </a:p>
          <a:p>
            <a:r>
              <a:rPr lang="en-US" dirty="0">
                <a:latin typeface="ArialMT"/>
              </a:rPr>
              <a:t>Health.</a:t>
            </a:r>
          </a:p>
          <a:p>
            <a:r>
              <a:rPr lang="en-US" dirty="0">
                <a:latin typeface="ArialMT"/>
              </a:rPr>
              <a:t>How do you perceive health?</a:t>
            </a:r>
          </a:p>
          <a:p>
            <a:r>
              <a:rPr lang="en-US" dirty="0">
                <a:latin typeface="ArialMT"/>
              </a:rPr>
              <a:t>List the various determinants of health a community.</a:t>
            </a:r>
          </a:p>
          <a:p>
            <a:r>
              <a:rPr lang="en-US" dirty="0">
                <a:latin typeface="ArialMT"/>
              </a:rPr>
              <a:t>Out line the strengths and weaknesses, the preventive</a:t>
            </a:r>
          </a:p>
          <a:p>
            <a:r>
              <a:rPr lang="en-US" dirty="0">
                <a:latin typeface="ArialMT"/>
              </a:rPr>
              <a:t>measures demanded by each model.</a:t>
            </a:r>
          </a:p>
          <a:p>
            <a:r>
              <a:rPr lang="en-US" dirty="0">
                <a:latin typeface="ArialMT"/>
              </a:rPr>
              <a:t>What is the influence of globalization on community</a:t>
            </a:r>
          </a:p>
          <a:p>
            <a:r>
              <a:rPr lang="en-US" dirty="0">
                <a:latin typeface="ArialMT"/>
              </a:rPr>
              <a:t>health?</a:t>
            </a:r>
          </a:p>
          <a:p>
            <a:r>
              <a:rPr lang="en-US" dirty="0">
                <a:latin typeface="ArialMT"/>
              </a:rPr>
              <a:t>Do you think that globalization affects the overall health</a:t>
            </a:r>
          </a:p>
          <a:p>
            <a:r>
              <a:rPr lang="en-US" dirty="0">
                <a:latin typeface="ArialMT"/>
              </a:rPr>
              <a:t>situation of your country?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396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A61D-B68B-4E63-B683-485F7EA31B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2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PUBLIC HEALTH IN DETAILS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A08F-85D5-4635-AD54-74ABF6F1F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Arial-BoldMT"/>
              </a:rPr>
              <a:t>2.1 Learning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Discuss the history of public health</a:t>
            </a:r>
          </a:p>
          <a:p>
            <a:r>
              <a:rPr lang="en-US" dirty="0">
                <a:latin typeface="ArialMT"/>
              </a:rPr>
              <a:t>Define public health and list its core activities.</a:t>
            </a:r>
          </a:p>
          <a:p>
            <a:r>
              <a:rPr lang="en-US" dirty="0">
                <a:latin typeface="ArialMT"/>
              </a:rPr>
              <a:t>Be aware of the definition of key terms in public</a:t>
            </a:r>
          </a:p>
          <a:p>
            <a:r>
              <a:rPr lang="en-US" dirty="0">
                <a:latin typeface="ArialMT"/>
              </a:rPr>
              <a:t>health</a:t>
            </a:r>
          </a:p>
          <a:p>
            <a:r>
              <a:rPr lang="en-US" dirty="0">
                <a:latin typeface="ArialMT"/>
              </a:rPr>
              <a:t>Recognize the principal disciplines of public</a:t>
            </a:r>
          </a:p>
          <a:p>
            <a:r>
              <a:rPr lang="en-US" dirty="0">
                <a:latin typeface="ArialMT"/>
              </a:rPr>
              <a:t>health</a:t>
            </a:r>
          </a:p>
          <a:p>
            <a:r>
              <a:rPr lang="en-US" dirty="0">
                <a:latin typeface="ArialMT"/>
              </a:rPr>
              <a:t>Describe the difference and similarities between</a:t>
            </a:r>
          </a:p>
          <a:p>
            <a:r>
              <a:rPr lang="en-US" dirty="0">
                <a:latin typeface="ArialMT"/>
              </a:rPr>
              <a:t>clinical medicine and community health.</a:t>
            </a:r>
          </a:p>
          <a:p>
            <a:r>
              <a:rPr lang="en-US" dirty="0">
                <a:latin typeface="ArialMT"/>
              </a:rPr>
              <a:t>Discuss the ethical issues and challenges in</a:t>
            </a:r>
          </a:p>
          <a:p>
            <a:r>
              <a:rPr lang="en-US" dirty="0">
                <a:latin typeface="ArialMT"/>
              </a:rPr>
              <a:t>public 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445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F29E-0B28-462B-AF06-B42D516C52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2.2 History of public Health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38D9-8D5E-4A31-8E8C-F88DB47ED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The history of public health goes back to almost as long</a:t>
            </a:r>
          </a:p>
          <a:p>
            <a:r>
              <a:rPr lang="en-US" dirty="0">
                <a:latin typeface="ArialMT"/>
              </a:rPr>
              <a:t>as history of civilization. Possible traditions during</a:t>
            </a:r>
          </a:p>
          <a:p>
            <a:r>
              <a:rPr lang="en-US" dirty="0">
                <a:latin typeface="ArialMT"/>
              </a:rPr>
              <a:t>civilization may be, taboos against waste disposal within</a:t>
            </a:r>
          </a:p>
          <a:p>
            <a:r>
              <a:rPr lang="en-US" dirty="0">
                <a:latin typeface="ArialMT"/>
              </a:rPr>
              <a:t>communal areas or near drinking water sources; rites</a:t>
            </a:r>
          </a:p>
          <a:p>
            <a:r>
              <a:rPr lang="en-US" dirty="0">
                <a:latin typeface="ArialMT"/>
              </a:rPr>
              <a:t>associated with burial of the dead; and communal</a:t>
            </a:r>
          </a:p>
          <a:p>
            <a:r>
              <a:rPr lang="en-US" dirty="0">
                <a:latin typeface="ArialMT"/>
              </a:rPr>
              <a:t>assistance during birth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17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E4F98-8BA3-4E62-9CC8-8B98B8D450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rial-BoldMT"/>
              </a:rPr>
              <a:t>HISTORICAL MARKERS in the development of Public Health (selected)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6D8B-77B4-4DA7-AB0B-A6BB2586D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1700 BC The Code of Hammurabi – Rules</a:t>
            </a:r>
          </a:p>
          <a:p>
            <a:r>
              <a:rPr lang="en-US" dirty="0">
                <a:latin typeface="ArialMT"/>
              </a:rPr>
              <a:t>governing medical practice</a:t>
            </a:r>
          </a:p>
          <a:p>
            <a:r>
              <a:rPr lang="en-US" dirty="0">
                <a:latin typeface="ArialMT"/>
              </a:rPr>
              <a:t>1500 BC Mosaic Law – Personal, food and camp</a:t>
            </a:r>
          </a:p>
          <a:p>
            <a:r>
              <a:rPr lang="en-US" dirty="0">
                <a:latin typeface="ArialMT"/>
              </a:rPr>
              <a:t>hygiene, segregating lepers, overriding</a:t>
            </a:r>
          </a:p>
          <a:p>
            <a:r>
              <a:rPr lang="en-US" dirty="0">
                <a:latin typeface="ArialMT"/>
              </a:rPr>
              <a:t>duty of saving of life (</a:t>
            </a:r>
            <a:r>
              <a:rPr lang="en-US" dirty="0" err="1">
                <a:latin typeface="ArialMT"/>
              </a:rPr>
              <a:t>Pikuah</a:t>
            </a:r>
            <a:r>
              <a:rPr lang="en-US" dirty="0">
                <a:latin typeface="ArialMT"/>
              </a:rPr>
              <a:t> Nefesh) as</a:t>
            </a:r>
          </a:p>
          <a:p>
            <a:r>
              <a:rPr lang="en-US" dirty="0">
                <a:latin typeface="ArialMT"/>
              </a:rPr>
              <a:t>religious imperatives.</a:t>
            </a:r>
          </a:p>
          <a:p>
            <a:r>
              <a:rPr lang="en-US" dirty="0">
                <a:latin typeface="ArialMT"/>
              </a:rPr>
              <a:t>400 BC Greece – Personal hygiene, fitness,</a:t>
            </a:r>
          </a:p>
          <a:p>
            <a:r>
              <a:rPr lang="en-US" dirty="0">
                <a:latin typeface="ArialMT"/>
              </a:rPr>
              <a:t>nutrition, sanitation, municipal doctors,</a:t>
            </a:r>
          </a:p>
          <a:p>
            <a:r>
              <a:rPr lang="en-US" dirty="0">
                <a:latin typeface="ArialMT"/>
              </a:rPr>
              <a:t>occupational health; Hippocrates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182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0AF36-A688-4310-93E6-8200B80D52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41DB-C6FE-4D8E-BE12-F4A4E0D0B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clinical and epidemic observation and</a:t>
            </a:r>
          </a:p>
          <a:p>
            <a:r>
              <a:rPr lang="en-US" dirty="0">
                <a:latin typeface="ArialMT"/>
              </a:rPr>
              <a:t>environmental health.</a:t>
            </a:r>
          </a:p>
          <a:p>
            <a:r>
              <a:rPr lang="en-US" dirty="0">
                <a:latin typeface="ArialMT"/>
              </a:rPr>
              <a:t>500 BC to AD 500 Rome – aqueducts, baths,</a:t>
            </a:r>
          </a:p>
          <a:p>
            <a:r>
              <a:rPr lang="en-US" dirty="0">
                <a:latin typeface="ArialMT"/>
              </a:rPr>
              <a:t>sanitation, municipal planning, and</a:t>
            </a:r>
          </a:p>
          <a:p>
            <a:r>
              <a:rPr lang="en-US" dirty="0">
                <a:latin typeface="ArialMT"/>
              </a:rPr>
              <a:t>sanitation services, public baths,</a:t>
            </a:r>
          </a:p>
          <a:p>
            <a:r>
              <a:rPr lang="en-US" dirty="0">
                <a:latin typeface="ArialMT"/>
              </a:rPr>
              <a:t>municipal doctors, military and</a:t>
            </a:r>
          </a:p>
          <a:p>
            <a:r>
              <a:rPr lang="en-US" dirty="0">
                <a:latin typeface="ArialMT"/>
              </a:rPr>
              <a:t>occupational health.</a:t>
            </a:r>
          </a:p>
          <a:p>
            <a:r>
              <a:rPr lang="en-US" dirty="0">
                <a:latin typeface="ArialMT"/>
              </a:rPr>
              <a:t>500 – 1000 Europe – destruction of Roman society</a:t>
            </a:r>
          </a:p>
        </p:txBody>
      </p:sp>
    </p:spTree>
    <p:extLst>
      <p:ext uri="{BB962C8B-B14F-4D97-AF65-F5344CB8AC3E}">
        <p14:creationId xmlns:p14="http://schemas.microsoft.com/office/powerpoint/2010/main" val="1461254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D17D9-1938-4D53-9433-2B25111FB3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3AE16-76E4-43BA-82F0-4A296A312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and the rise of Christianity; sickness as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punishment for sin, mortification of the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flesh, prayer, fasting and faith as therapy;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poor nutrition and hygiene pandemics;</a:t>
            </a:r>
          </a:p>
          <a:p>
            <a:pPr lvl="0"/>
            <a:r>
              <a:rPr lang="en-US" sz="3600" dirty="0" err="1">
                <a:solidFill>
                  <a:prstClr val="black"/>
                </a:solidFill>
                <a:latin typeface="ArialMT"/>
              </a:rPr>
              <a:t>antiscience</a:t>
            </a:r>
            <a:r>
              <a:rPr lang="en-US" sz="3600" dirty="0">
                <a:solidFill>
                  <a:prstClr val="black"/>
                </a:solidFill>
                <a:latin typeface="ArialMT"/>
              </a:rPr>
              <a:t>; care of the sick as religious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duty.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300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FF182-04E2-44D8-B833-CCBFEC47DD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57F77-D23D-4835-B3CA-C6950C3A5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ArialMT"/>
              </a:rPr>
              <a:t>1348 – 1350 Black Death – origins in Asia, spread by</a:t>
            </a:r>
          </a:p>
          <a:p>
            <a:pPr algn="just"/>
            <a:r>
              <a:rPr lang="en-US" dirty="0">
                <a:latin typeface="ArialMT"/>
              </a:rPr>
              <a:t>armies of Genghis Khan, world pandemic</a:t>
            </a:r>
          </a:p>
          <a:p>
            <a:pPr algn="just"/>
            <a:r>
              <a:rPr lang="en-US" dirty="0">
                <a:latin typeface="ArialMT"/>
              </a:rPr>
              <a:t>kills 60 million in fourteenth century, 1/3</a:t>
            </a:r>
          </a:p>
          <a:p>
            <a:pPr algn="just"/>
            <a:r>
              <a:rPr lang="en-US" dirty="0">
                <a:latin typeface="ArialMT"/>
              </a:rPr>
              <a:t>to 1/2 of the population of Europe.</a:t>
            </a:r>
          </a:p>
          <a:p>
            <a:pPr algn="just"/>
            <a:r>
              <a:rPr lang="en-US" dirty="0">
                <a:latin typeface="ArialMT"/>
              </a:rPr>
              <a:t>1300 Pandemics – bubonic plague, smallpox,</a:t>
            </a:r>
          </a:p>
          <a:p>
            <a:pPr algn="just"/>
            <a:r>
              <a:rPr lang="en-US" dirty="0">
                <a:latin typeface="ArialMT"/>
              </a:rPr>
              <a:t>leprosy, diphtheria, typhoid, measles,</a:t>
            </a:r>
          </a:p>
          <a:p>
            <a:pPr algn="just"/>
            <a:r>
              <a:rPr lang="en-US" dirty="0">
                <a:latin typeface="ArialMT"/>
              </a:rPr>
              <a:t>influenza, tuberculosis, anthrax,</a:t>
            </a:r>
          </a:p>
          <a:p>
            <a:pPr algn="just"/>
            <a:r>
              <a:rPr lang="en-US" dirty="0">
                <a:latin typeface="ArialMT"/>
              </a:rPr>
              <a:t>trachoma, scabies and others until</a:t>
            </a:r>
          </a:p>
          <a:p>
            <a:pPr algn="just"/>
            <a:r>
              <a:rPr lang="en-US" dirty="0">
                <a:latin typeface="ArialMT"/>
              </a:rPr>
              <a:t>eighteenth century.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8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F47D-4828-43B0-BBB0-5F372904538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7B9EE-E3F4-4F7D-8436-5F5F28447E2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4.4. Traditional Prenatal care </a:t>
            </a:r>
          </a:p>
          <a:p>
            <a:r>
              <a:rPr lang="en-US" dirty="0"/>
              <a:t>4.5. Secular Healing </a:t>
            </a:r>
          </a:p>
          <a:p>
            <a:r>
              <a:rPr lang="en-US" dirty="0"/>
              <a:t>4.5.1 Self care </a:t>
            </a:r>
          </a:p>
          <a:p>
            <a:r>
              <a:rPr lang="en-US" dirty="0"/>
              <a:t>4.5.2 Empirical Practitioners</a:t>
            </a:r>
          </a:p>
          <a:p>
            <a:r>
              <a:rPr lang="en-US" dirty="0"/>
              <a:t>4.6 Exercise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544D-E861-41C4-8C55-D85878D8B2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C7F-B515-4822-A521-28E0389C1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rialMT"/>
              </a:rPr>
              <a:t>1673 Antony van Leeuwenhoek – microscope,</a:t>
            </a:r>
          </a:p>
          <a:p>
            <a:r>
              <a:rPr lang="en-US" dirty="0">
                <a:latin typeface="ArialMT"/>
              </a:rPr>
              <a:t>observes sperm and bacteria.</a:t>
            </a:r>
          </a:p>
          <a:p>
            <a:r>
              <a:rPr lang="en-US" dirty="0">
                <a:latin typeface="ArialMT"/>
              </a:rPr>
              <a:t>1796 Edward Jenner – first vaccination against</a:t>
            </a:r>
          </a:p>
          <a:p>
            <a:r>
              <a:rPr lang="en-US" dirty="0">
                <a:latin typeface="ArialMT"/>
              </a:rPr>
              <a:t>smallpox.</a:t>
            </a:r>
          </a:p>
          <a:p>
            <a:r>
              <a:rPr lang="en-US" dirty="0">
                <a:latin typeface="ArialMT"/>
              </a:rPr>
              <a:t>1830 Sanitary and social reform, growth of</a:t>
            </a:r>
          </a:p>
          <a:p>
            <a:r>
              <a:rPr lang="en-US" dirty="0">
                <a:latin typeface="ArialMT"/>
              </a:rPr>
              <a:t>science.</a:t>
            </a:r>
          </a:p>
        </p:txBody>
      </p:sp>
    </p:spTree>
    <p:extLst>
      <p:ext uri="{BB962C8B-B14F-4D97-AF65-F5344CB8AC3E}">
        <p14:creationId xmlns:p14="http://schemas.microsoft.com/office/powerpoint/2010/main" val="2004025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E50B-B9C8-4389-9B9F-DF14E66C34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7476-0524-4546-8998-218B17A01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organism, tubercle bacillus.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1880 Typhoid bacillus discovered (Laveran);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leprosy organism (Hansen); malaria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organism (Laveran).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322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175C-0EDC-4EAC-A777-88D11B47F5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EFD5-D37B-4A72-A1F6-912AEB101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1854 John Snow – waterborne cholera in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London: the Broad Street Pump.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1854 Florence Nightingale, modern nursing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and hospital reform – Crimean War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1858 Louis Pasteur proves no spontaneous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generation of life.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607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729F-8F36-4639-B243-5C201534EF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8F987-E8BE-4248-90D4-F314757D7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1859 Charles Darwin publishes </a:t>
            </a:r>
            <a:r>
              <a:rPr lang="en-US" i="1" dirty="0">
                <a:latin typeface="Arial" panose="020B0604020202020204" pitchFamily="34" charset="0"/>
              </a:rPr>
              <a:t>On the Origin</a:t>
            </a:r>
          </a:p>
          <a:p>
            <a:r>
              <a:rPr lang="en-US" i="1" dirty="0">
                <a:latin typeface="Arial" panose="020B0604020202020204" pitchFamily="34" charset="0"/>
              </a:rPr>
              <a:t>of Species</a:t>
            </a:r>
            <a:r>
              <a:rPr lang="en-US" dirty="0">
                <a:latin typeface="ArialMT"/>
              </a:rPr>
              <a:t>.</a:t>
            </a:r>
          </a:p>
          <a:p>
            <a:r>
              <a:rPr lang="en-US" dirty="0">
                <a:latin typeface="ArialMT"/>
              </a:rPr>
              <a:t>1862 Louis Pasteur publishes findings on</a:t>
            </a:r>
          </a:p>
          <a:p>
            <a:r>
              <a:rPr lang="en-US" dirty="0">
                <a:latin typeface="ArialMT"/>
              </a:rPr>
              <a:t>microbial causes of disease.</a:t>
            </a:r>
          </a:p>
          <a:p>
            <a:r>
              <a:rPr lang="en-US" dirty="0">
                <a:latin typeface="ArialMT"/>
              </a:rPr>
              <a:t>1876 Robert Koch discovers anthrax bacillus.</a:t>
            </a:r>
          </a:p>
          <a:p>
            <a:r>
              <a:rPr lang="en-US" dirty="0">
                <a:latin typeface="ArialMT"/>
              </a:rPr>
              <a:t>1879 Neisser discovers gonococcus organism.</a:t>
            </a:r>
          </a:p>
          <a:p>
            <a:r>
              <a:rPr lang="en-US" dirty="0">
                <a:latin typeface="ArialMT"/>
              </a:rPr>
              <a:t>1882 Robert Koch discovers the tuberculosis</a:t>
            </a:r>
          </a:p>
        </p:txBody>
      </p:sp>
    </p:spTree>
    <p:extLst>
      <p:ext uri="{BB962C8B-B14F-4D97-AF65-F5344CB8AC3E}">
        <p14:creationId xmlns:p14="http://schemas.microsoft.com/office/powerpoint/2010/main" val="8272965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ADEB-B2E0-4ACF-AA0D-5CBEBC580D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553E6-30B5-4EC7-82FB-CE7A22A44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1883 Robert Koch discovers bacillus of</a:t>
            </a:r>
          </a:p>
          <a:p>
            <a:r>
              <a:rPr lang="en-US" dirty="0">
                <a:latin typeface="ArialMT"/>
              </a:rPr>
              <a:t>cholera.</a:t>
            </a:r>
          </a:p>
          <a:p>
            <a:r>
              <a:rPr lang="en-US" dirty="0">
                <a:latin typeface="ArialMT"/>
              </a:rPr>
              <a:t>1883 Louis Pasteur vaccinates against anthrax.</a:t>
            </a:r>
          </a:p>
          <a:p>
            <a:r>
              <a:rPr lang="en-US" dirty="0">
                <a:latin typeface="ArialMT"/>
              </a:rPr>
              <a:t>1884 Diphtheria, staphylococcus, streptococcus,</a:t>
            </a:r>
          </a:p>
          <a:p>
            <a:r>
              <a:rPr lang="en-US" dirty="0">
                <a:latin typeface="ArialMT"/>
              </a:rPr>
              <a:t>tetanus organisms identified</a:t>
            </a:r>
          </a:p>
          <a:p>
            <a:r>
              <a:rPr lang="en-US" dirty="0">
                <a:latin typeface="ArialMT"/>
              </a:rPr>
              <a:t>1890 Anti-tetanus serum (ATS)</a:t>
            </a:r>
          </a:p>
          <a:p>
            <a:r>
              <a:rPr lang="en-US" dirty="0">
                <a:latin typeface="ArialMT"/>
              </a:rPr>
              <a:t>1892 Gas gangrene organism discovered by</a:t>
            </a:r>
          </a:p>
          <a:p>
            <a:r>
              <a:rPr lang="en-US" dirty="0">
                <a:latin typeface="ArialMT"/>
              </a:rPr>
              <a:t>Welch and </a:t>
            </a:r>
            <a:r>
              <a:rPr lang="en-US" dirty="0" err="1">
                <a:latin typeface="ArialMT"/>
              </a:rPr>
              <a:t>Nuttal</a:t>
            </a:r>
            <a:endParaRPr lang="en-US" dirty="0">
              <a:latin typeface="ArialMT"/>
            </a:endParaRPr>
          </a:p>
          <a:p>
            <a:r>
              <a:rPr lang="en-US" dirty="0">
                <a:latin typeface="ArialMT"/>
              </a:rPr>
              <a:t>1894 Plague organism discovered (</a:t>
            </a:r>
            <a:r>
              <a:rPr lang="en-US" dirty="0" err="1">
                <a:latin typeface="ArialMT"/>
              </a:rPr>
              <a:t>Yersin</a:t>
            </a:r>
            <a:r>
              <a:rPr lang="en-US" dirty="0">
                <a:latin typeface="ArialMT"/>
              </a:rPr>
              <a:t>,</a:t>
            </a:r>
          </a:p>
          <a:p>
            <a:r>
              <a:rPr lang="en-US" dirty="0" err="1">
                <a:latin typeface="ArialMT"/>
              </a:rPr>
              <a:t>Kitasato</a:t>
            </a:r>
            <a:r>
              <a:rPr lang="en-US" dirty="0">
                <a:latin typeface="ArialMT"/>
              </a:rPr>
              <a:t>); botulism organism (Van</a:t>
            </a:r>
          </a:p>
          <a:p>
            <a:r>
              <a:rPr lang="en-US" dirty="0" err="1">
                <a:latin typeface="ArialMT"/>
              </a:rPr>
              <a:t>Ermengem</a:t>
            </a:r>
            <a:r>
              <a:rPr lang="en-US" dirty="0">
                <a:latin typeface="ArialMT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650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240A3-3BF7-4E22-9013-72C86B4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5B0A5-4CD6-4BBE-BA8B-DBEEE3B03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MT"/>
              </a:rPr>
              <a:t>1923 Health Organization of League of Nations</a:t>
            </a:r>
          </a:p>
          <a:p>
            <a:r>
              <a:rPr lang="en-US" dirty="0">
                <a:latin typeface="ArialMT"/>
              </a:rPr>
              <a:t>1926 Pertussis vaccine developed</a:t>
            </a:r>
          </a:p>
          <a:p>
            <a:r>
              <a:rPr lang="en-US" dirty="0">
                <a:latin typeface="ArialMT"/>
              </a:rPr>
              <a:t>1928 Alexander Fleming discovers penicillin</a:t>
            </a:r>
          </a:p>
          <a:p>
            <a:r>
              <a:rPr lang="en-US" dirty="0">
                <a:latin typeface="ArialMT"/>
              </a:rPr>
              <a:t>1929 – 1936 The Great Depression – wide spread</a:t>
            </a:r>
          </a:p>
          <a:p>
            <a:r>
              <a:rPr lang="en-US" dirty="0">
                <a:latin typeface="ArialMT"/>
              </a:rPr>
              <a:t>economic collapse, unemployment,</a:t>
            </a:r>
          </a:p>
          <a:p>
            <a:r>
              <a:rPr lang="en-US" dirty="0">
                <a:latin typeface="ArialMT"/>
              </a:rPr>
              <a:t>poverty, and social distress in</a:t>
            </a:r>
          </a:p>
          <a:p>
            <a:r>
              <a:rPr lang="en-US" dirty="0">
                <a:latin typeface="ArialMT"/>
              </a:rPr>
              <a:t>industrialized countries.</a:t>
            </a:r>
          </a:p>
          <a:p>
            <a:r>
              <a:rPr lang="en-US" dirty="0">
                <a:latin typeface="ArialMT"/>
              </a:rPr>
              <a:t>1946 World Health Organization founded.</a:t>
            </a:r>
          </a:p>
          <a:p>
            <a:r>
              <a:rPr lang="en-US" dirty="0">
                <a:latin typeface="ArialMT"/>
              </a:rPr>
              <a:t>1977 WHO adopts Health for all by the year</a:t>
            </a:r>
          </a:p>
          <a:p>
            <a:r>
              <a:rPr lang="en-US" dirty="0">
                <a:latin typeface="ArialMT"/>
              </a:rPr>
              <a:t>2000</a:t>
            </a:r>
          </a:p>
          <a:p>
            <a:r>
              <a:rPr lang="en-US" dirty="0">
                <a:latin typeface="ArialMT"/>
              </a:rPr>
              <a:t>1978 Alma-Ata Conference on Primary Health</a:t>
            </a:r>
          </a:p>
          <a:p>
            <a:r>
              <a:rPr lang="en-US" dirty="0" err="1">
                <a:latin typeface="ArialMT"/>
              </a:rPr>
              <a:t>Crae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5584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0CB3-39CE-4061-97B6-393270E51B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546D-C60D-46F0-B21C-80C055679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1979 WHO declares eradication of smallpox</a:t>
            </a:r>
          </a:p>
          <a:p>
            <a:r>
              <a:rPr lang="en-US" dirty="0">
                <a:latin typeface="ArialMT"/>
              </a:rPr>
              <a:t>achieved</a:t>
            </a:r>
          </a:p>
          <a:p>
            <a:r>
              <a:rPr lang="en-US" dirty="0">
                <a:latin typeface="ArialMT"/>
              </a:rPr>
              <a:t>1981 First recognition of cases of acquired</a:t>
            </a:r>
          </a:p>
          <a:p>
            <a:r>
              <a:rPr lang="en-US" dirty="0">
                <a:latin typeface="ArialMT"/>
              </a:rPr>
              <a:t>immune deficiency syndrome (AIDS).</a:t>
            </a:r>
          </a:p>
          <a:p>
            <a:r>
              <a:rPr lang="en-US" dirty="0">
                <a:latin typeface="ArialMT"/>
              </a:rPr>
              <a:t>1989 International Convention on the Rights of</a:t>
            </a:r>
          </a:p>
          <a:p>
            <a:r>
              <a:rPr lang="en-US" dirty="0">
                <a:latin typeface="ArialMT"/>
              </a:rPr>
              <a:t>the Child.</a:t>
            </a:r>
          </a:p>
          <a:p>
            <a:r>
              <a:rPr lang="en-US" dirty="0">
                <a:latin typeface="ArialMT"/>
              </a:rPr>
              <a:t>1990 W.F. Anderson performs first successful</a:t>
            </a:r>
          </a:p>
          <a:p>
            <a:r>
              <a:rPr lang="en-US" dirty="0">
                <a:latin typeface="ArialMT"/>
              </a:rPr>
              <a:t>gene therapy.</a:t>
            </a:r>
          </a:p>
          <a:p>
            <a:r>
              <a:rPr lang="en-US" dirty="0">
                <a:latin typeface="ArialMT"/>
              </a:rPr>
              <a:t>1992 United Nations Conference on</a:t>
            </a:r>
          </a:p>
          <a:p>
            <a:r>
              <a:rPr lang="en-US" dirty="0">
                <a:latin typeface="ArialMT"/>
              </a:rPr>
              <a:t>Environmental and Development, Rio de</a:t>
            </a:r>
          </a:p>
          <a:p>
            <a:r>
              <a:rPr lang="en-US" dirty="0" err="1">
                <a:latin typeface="ArialMT"/>
              </a:rPr>
              <a:t>Janiero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372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D0566-AA7D-47B6-8627-5B6379AD8AB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7676-5F37-4F92-82F3-E5AEDB3F4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1992 International Conference on Nutrition.</a:t>
            </a:r>
          </a:p>
          <a:p>
            <a:r>
              <a:rPr lang="en-US" dirty="0">
                <a:latin typeface="ArialMT"/>
              </a:rPr>
              <a:t>1993 World Conference on Human Rights,</a:t>
            </a:r>
          </a:p>
          <a:p>
            <a:r>
              <a:rPr lang="en-US" dirty="0">
                <a:latin typeface="ArialMT"/>
              </a:rPr>
              <a:t>Vienna.</a:t>
            </a:r>
          </a:p>
          <a:p>
            <a:r>
              <a:rPr lang="en-US" dirty="0">
                <a:latin typeface="ArialMT"/>
              </a:rPr>
              <a:t>1994 International Conference on Population</a:t>
            </a:r>
          </a:p>
          <a:p>
            <a:r>
              <a:rPr lang="en-US" dirty="0">
                <a:latin typeface="ArialMT"/>
              </a:rPr>
              <a:t>and Development, Cairo.</a:t>
            </a:r>
          </a:p>
          <a:p>
            <a:r>
              <a:rPr lang="en-US" dirty="0">
                <a:latin typeface="ArialMT"/>
              </a:rPr>
              <a:t>1998 WHO Health for All in the Twenty-first</a:t>
            </a:r>
          </a:p>
          <a:p>
            <a:r>
              <a:rPr lang="en-US" dirty="0">
                <a:latin typeface="ArialMT"/>
              </a:rPr>
              <a:t>Century adopted.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611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10328-0B2E-4CBF-BEA8-CD76D4DDB8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2.3 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18A37-78EB-4477-AD45-2A690E30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  <a:latin typeface="Arial-BoldMT"/>
                <a:ea typeface="+mj-ea"/>
                <a:cs typeface="+mj-cs"/>
              </a:rPr>
              <a:t>public health</a:t>
            </a:r>
            <a:endParaRPr lang="en-US" dirty="0">
              <a:latin typeface="ArialMT"/>
            </a:endParaRPr>
          </a:p>
          <a:p>
            <a:r>
              <a:rPr lang="en-US" dirty="0">
                <a:latin typeface="ArialMT"/>
              </a:rPr>
              <a:t>Public health is defined as the science and art of</a:t>
            </a:r>
          </a:p>
          <a:p>
            <a:r>
              <a:rPr lang="en-US" dirty="0">
                <a:latin typeface="ArialMT"/>
              </a:rPr>
              <a:t>preventing diseases, prolonging life, promoting health</a:t>
            </a:r>
          </a:p>
          <a:p>
            <a:r>
              <a:rPr lang="en-US" dirty="0">
                <a:latin typeface="ArialMT"/>
              </a:rPr>
              <a:t>and efficiencies through organized community effort. It is</a:t>
            </a:r>
          </a:p>
          <a:p>
            <a:r>
              <a:rPr lang="en-US" dirty="0">
                <a:latin typeface="ArialMT"/>
              </a:rPr>
              <a:t>concerned with the health of the whole population and</a:t>
            </a:r>
          </a:p>
          <a:p>
            <a:r>
              <a:rPr lang="en-US" dirty="0">
                <a:latin typeface="ArialMT"/>
              </a:rPr>
              <a:t>the prevention of disease from which it suffers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52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0B531-F268-420F-9F03-026901D915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Health Promotion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1E963-3517-4DAA-A1C7-1244C8583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Health promotion is a guiding concept involving activities</a:t>
            </a:r>
          </a:p>
          <a:p>
            <a:r>
              <a:rPr lang="en-US" dirty="0">
                <a:latin typeface="ArialMT"/>
              </a:rPr>
              <a:t>intended to enhance individual and community health</a:t>
            </a:r>
          </a:p>
          <a:p>
            <a:r>
              <a:rPr lang="en-US" dirty="0">
                <a:latin typeface="ArialMT"/>
              </a:rPr>
              <a:t>well-being. It seeks to increase involvement and control</a:t>
            </a:r>
          </a:p>
          <a:p>
            <a:r>
              <a:rPr lang="en-US" dirty="0">
                <a:latin typeface="ArialMT"/>
              </a:rPr>
              <a:t>of the individual and the community in their own 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6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B490-1FAF-4C9A-B463-40386947CC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b="1" dirty="0"/>
              <a:t>TOPIC 5: FAMILY HEALTH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D9576-586C-44A2-8B31-59467482B87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5.1 Learning Objectives</a:t>
            </a:r>
          </a:p>
          <a:p>
            <a:r>
              <a:rPr lang="en-US" dirty="0"/>
              <a:t>5.2 Family </a:t>
            </a:r>
          </a:p>
          <a:p>
            <a:r>
              <a:rPr lang="en-US" dirty="0"/>
              <a:t>5.3 Family Health </a:t>
            </a:r>
          </a:p>
          <a:p>
            <a:r>
              <a:rPr lang="en-US" dirty="0"/>
              <a:t>5.4 Exercise </a:t>
            </a:r>
          </a:p>
        </p:txBody>
      </p:sp>
    </p:spTree>
    <p:extLst>
      <p:ext uri="{BB962C8B-B14F-4D97-AF65-F5344CB8AC3E}">
        <p14:creationId xmlns:p14="http://schemas.microsoft.com/office/powerpoint/2010/main" val="141241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BA26-E322-417F-9FD6-3216309FD4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5A4F7-CEDB-4078-A35E-96FAF7D76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MT"/>
              </a:rPr>
              <a:t>The Elements of Health promotion comprises of :-</a:t>
            </a:r>
          </a:p>
          <a:p>
            <a:r>
              <a:rPr lang="en-US" b="1" dirty="0">
                <a:latin typeface="ArialMT"/>
              </a:rPr>
              <a:t>1. Addressing the population as a </a:t>
            </a:r>
            <a:r>
              <a:rPr lang="en-US" dirty="0">
                <a:latin typeface="ArialMT"/>
              </a:rPr>
              <a:t>whole in health</a:t>
            </a:r>
          </a:p>
          <a:p>
            <a:r>
              <a:rPr lang="en-US" dirty="0">
                <a:latin typeface="ArialMT"/>
              </a:rPr>
              <a:t>related issues , in every day life as well as people</a:t>
            </a:r>
          </a:p>
          <a:p>
            <a:r>
              <a:rPr lang="en-US" dirty="0">
                <a:latin typeface="ArialMT"/>
              </a:rPr>
              <a:t>at risk for specific diseases:</a:t>
            </a:r>
          </a:p>
          <a:p>
            <a:r>
              <a:rPr lang="en-US" dirty="0">
                <a:latin typeface="ArialMT"/>
              </a:rPr>
              <a:t>2</a:t>
            </a:r>
            <a:r>
              <a:rPr lang="en-US" b="1" dirty="0">
                <a:latin typeface="ArialMT"/>
              </a:rPr>
              <a:t>. Directing action to risk factors </a:t>
            </a:r>
            <a:r>
              <a:rPr lang="en-US" dirty="0">
                <a:latin typeface="ArialMT"/>
              </a:rPr>
              <a:t>or causes of illness</a:t>
            </a:r>
          </a:p>
          <a:p>
            <a:r>
              <a:rPr lang="en-US" dirty="0">
                <a:latin typeface="ArialMT"/>
              </a:rPr>
              <a:t>or death;</a:t>
            </a:r>
          </a:p>
          <a:p>
            <a:r>
              <a:rPr lang="en-US" dirty="0">
                <a:latin typeface="ArialMT"/>
              </a:rPr>
              <a:t>3</a:t>
            </a:r>
            <a:r>
              <a:rPr lang="en-US" b="1" dirty="0">
                <a:latin typeface="ArialMT"/>
              </a:rPr>
              <a:t>. Undertaking activities approach </a:t>
            </a:r>
            <a:r>
              <a:rPr lang="en-US" dirty="0">
                <a:latin typeface="ArialMT"/>
              </a:rPr>
              <a:t>to seek out and</a:t>
            </a:r>
          </a:p>
          <a:p>
            <a:r>
              <a:rPr lang="en-US" dirty="0">
                <a:latin typeface="ArialMT"/>
              </a:rPr>
              <a:t>remedy risk factors in the community that</a:t>
            </a:r>
          </a:p>
          <a:p>
            <a:r>
              <a:rPr lang="en-US" dirty="0">
                <a:latin typeface="ArialMT"/>
              </a:rPr>
              <a:t>adversely affect health;</a:t>
            </a:r>
          </a:p>
          <a:p>
            <a:r>
              <a:rPr lang="en-US" dirty="0">
                <a:latin typeface="ArialMT"/>
              </a:rPr>
              <a:t>4</a:t>
            </a:r>
            <a:r>
              <a:rPr lang="en-US" b="1" dirty="0">
                <a:latin typeface="ArialMT"/>
              </a:rPr>
              <a:t>. Promoting factors that contribute </a:t>
            </a:r>
            <a:r>
              <a:rPr lang="en-US" dirty="0">
                <a:latin typeface="ArialMT"/>
              </a:rPr>
              <a:t>to a better</a:t>
            </a:r>
          </a:p>
          <a:p>
            <a:r>
              <a:rPr lang="en-US" dirty="0">
                <a:latin typeface="ArialMT"/>
              </a:rPr>
              <a:t>condition of health of the population;</a:t>
            </a:r>
          </a:p>
        </p:txBody>
      </p:sp>
    </p:spTree>
    <p:extLst>
      <p:ext uri="{BB962C8B-B14F-4D97-AF65-F5344CB8AC3E}">
        <p14:creationId xmlns:p14="http://schemas.microsoft.com/office/powerpoint/2010/main" val="955546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83E9-4896-4603-AD72-DAC520F848D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CE43B-19D8-4E94-80CE-46CB08D72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  <a:latin typeface="ArialMT"/>
              </a:rPr>
              <a:t>5. Initiating actions against </a:t>
            </a:r>
            <a:r>
              <a:rPr lang="en-US" sz="2400" dirty="0">
                <a:solidFill>
                  <a:prstClr val="black"/>
                </a:solidFill>
                <a:latin typeface="ArialMT"/>
              </a:rPr>
              <a:t>health hazards ,including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communication ,education, legislation ,fiscal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measures, organizational change ,community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development , and spontaneous local activities ;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6. </a:t>
            </a:r>
            <a:r>
              <a:rPr lang="en-US" sz="2400" b="1" dirty="0">
                <a:solidFill>
                  <a:prstClr val="black"/>
                </a:solidFill>
                <a:latin typeface="ArialMT"/>
              </a:rPr>
              <a:t>Involving public participation in defining </a:t>
            </a:r>
            <a:r>
              <a:rPr lang="en-US" sz="2400" dirty="0">
                <a:solidFill>
                  <a:prstClr val="black"/>
                </a:solidFill>
                <a:latin typeface="ArialMT"/>
              </a:rPr>
              <a:t>problems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,deciding on action;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7. </a:t>
            </a:r>
            <a:r>
              <a:rPr lang="en-US" sz="2400" b="1" dirty="0">
                <a:solidFill>
                  <a:prstClr val="black"/>
                </a:solidFill>
                <a:latin typeface="ArialMT"/>
              </a:rPr>
              <a:t>Advocating relevant environmental </a:t>
            </a:r>
            <a:r>
              <a:rPr lang="en-US" sz="2400" dirty="0">
                <a:solidFill>
                  <a:prstClr val="black"/>
                </a:solidFill>
                <a:latin typeface="ArialMT"/>
              </a:rPr>
              <a:t>,health , and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social policy ;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8</a:t>
            </a:r>
            <a:r>
              <a:rPr lang="en-US" sz="2400" b="1" dirty="0">
                <a:solidFill>
                  <a:prstClr val="black"/>
                </a:solidFill>
                <a:latin typeface="ArialMT"/>
              </a:rPr>
              <a:t>. Encouraging health professionals</a:t>
            </a:r>
            <a:r>
              <a:rPr lang="en-US" sz="2400" dirty="0">
                <a:solidFill>
                  <a:prstClr val="black"/>
                </a:solidFill>
                <a:latin typeface="ArialMT"/>
              </a:rPr>
              <a:t>’ participation in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health education and health policy.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370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1AB03-C88A-4ACE-9C45-51D69687AFB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Prevention</a:t>
            </a:r>
            <a:br>
              <a:rPr lang="en-US" sz="32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40123-A5F9-4967-879A-79BB06B46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Prevention refers to the goals of medicine that are to</a:t>
            </a:r>
          </a:p>
          <a:p>
            <a:r>
              <a:rPr lang="en-US" dirty="0">
                <a:latin typeface="ArialMT"/>
              </a:rPr>
              <a:t>promote, to preserve, and to restore health when it is</a:t>
            </a:r>
          </a:p>
          <a:p>
            <a:r>
              <a:rPr lang="en-US" dirty="0">
                <a:latin typeface="ArialMT"/>
              </a:rPr>
              <a:t>impaired, and to minimize suffering and distress.</a:t>
            </a:r>
          </a:p>
          <a:p>
            <a:r>
              <a:rPr lang="en-US" dirty="0">
                <a:latin typeface="ArialMT"/>
              </a:rPr>
              <a:t>There are three levels of prevention: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308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D074-78FF-4D02-9DE9-6DB089CCED8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Primary Prevention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F788A-2032-4511-8BA7-59D98129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refers to those activities that are</a:t>
            </a:r>
          </a:p>
          <a:p>
            <a:r>
              <a:rPr lang="en-US" dirty="0">
                <a:latin typeface="ArialMT"/>
              </a:rPr>
              <a:t>undertaken to prevent the disease and injury from</a:t>
            </a:r>
          </a:p>
          <a:p>
            <a:r>
              <a:rPr lang="en-US" dirty="0">
                <a:latin typeface="ArialMT"/>
              </a:rPr>
              <a:t>occurring. It works with both the individual and the</a:t>
            </a:r>
          </a:p>
          <a:p>
            <a:r>
              <a:rPr lang="en-US" dirty="0">
                <a:latin typeface="ArialMT"/>
              </a:rPr>
              <a:t>community. It may be directed at the host, to increase</a:t>
            </a:r>
          </a:p>
          <a:p>
            <a:r>
              <a:rPr lang="en-US" dirty="0">
                <a:latin typeface="ArialMT"/>
              </a:rPr>
              <a:t>resistance to the agent (such as immunization or</a:t>
            </a:r>
          </a:p>
          <a:p>
            <a:r>
              <a:rPr lang="en-US" dirty="0">
                <a:latin typeface="ArialMT"/>
              </a:rPr>
              <a:t>cessation of smoking), or may be directed at</a:t>
            </a:r>
          </a:p>
          <a:p>
            <a:r>
              <a:rPr lang="en-US" dirty="0">
                <a:latin typeface="ArialMT"/>
              </a:rPr>
              <a:t>environmental activities to reduce conditions favorable</a:t>
            </a:r>
          </a:p>
          <a:p>
            <a:r>
              <a:rPr lang="en-US" dirty="0">
                <a:latin typeface="ArialMT"/>
              </a:rPr>
              <a:t>to the vector for a biological agent, such as mosquito</a:t>
            </a:r>
          </a:p>
          <a:p>
            <a:r>
              <a:rPr lang="en-US" dirty="0">
                <a:latin typeface="ArialMT"/>
              </a:rPr>
              <a:t>vectors of malaria.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964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9AF2B-9E49-4EAA-828E-C3874F53642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Secondary Prevention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6A1F0-8264-4915-9450-C5B7C1FE6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is the early diagnosis and</a:t>
            </a:r>
          </a:p>
          <a:p>
            <a:r>
              <a:rPr lang="en-US" dirty="0">
                <a:latin typeface="ArialMT"/>
              </a:rPr>
              <a:t>management to prevent complications from a disease. It</a:t>
            </a:r>
          </a:p>
          <a:p>
            <a:r>
              <a:rPr lang="en-US" dirty="0">
                <a:latin typeface="ArialMT"/>
              </a:rPr>
              <a:t>includes steps to isolate cases and treat or immunize</a:t>
            </a:r>
          </a:p>
          <a:p>
            <a:r>
              <a:rPr lang="en-US" dirty="0">
                <a:latin typeface="ArialMT"/>
              </a:rPr>
              <a:t>contacts to prevent further epidemic outbreaks.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263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CA9D-A4A1-415B-A539-E58975A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Tertiary Prevention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0BBCC-77C3-4CFF-AA70-BE8D156B4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involves activities directed at the</a:t>
            </a:r>
          </a:p>
          <a:p>
            <a:r>
              <a:rPr lang="en-US" dirty="0">
                <a:latin typeface="ArialMT"/>
              </a:rPr>
              <a:t>host but also at the environment in order to promote</a:t>
            </a:r>
          </a:p>
          <a:p>
            <a:r>
              <a:rPr lang="en-US" dirty="0">
                <a:latin typeface="ArialMT"/>
              </a:rPr>
              <a:t>rehabilitation, restoration, and maintenance of maximum</a:t>
            </a:r>
          </a:p>
          <a:p>
            <a:r>
              <a:rPr lang="en-US" dirty="0">
                <a:latin typeface="ArialMT"/>
              </a:rPr>
              <a:t>function after the disease and its complications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6781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7FB0-00D6-4710-8454-9ACF4999E3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A696A-64DC-4DC6-9A79-DFBE9A624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stabilized. Providing a wheelchair, special toilet facilities,</a:t>
            </a:r>
          </a:p>
          <a:p>
            <a:r>
              <a:rPr lang="en-US" dirty="0">
                <a:latin typeface="ArialMT"/>
              </a:rPr>
              <a:t>doors, ramps, and transportation services for</a:t>
            </a:r>
          </a:p>
          <a:p>
            <a:r>
              <a:rPr lang="en-US" dirty="0">
                <a:latin typeface="ArialMT"/>
              </a:rPr>
              <a:t>paraplegics are often the most vital factors for</a:t>
            </a:r>
          </a:p>
          <a:p>
            <a:r>
              <a:rPr lang="en-US" dirty="0">
                <a:latin typeface="ArialMT"/>
              </a:rPr>
              <a:t>rehabilitation.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738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38120-0F72-40E1-8B54-762DBDD7A4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Rehabilitation</a:t>
            </a:r>
            <a:b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E94E-46C8-4AE3-80C6-F8AC4E62B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MT"/>
              </a:rPr>
              <a:t>Rehabilitation is the process of restoring a person’s</a:t>
            </a:r>
          </a:p>
          <a:p>
            <a:r>
              <a:rPr lang="en-US" dirty="0">
                <a:latin typeface="ArialMT"/>
              </a:rPr>
              <a:t>social identity by repossession of his/her normal roles</a:t>
            </a:r>
          </a:p>
          <a:p>
            <a:r>
              <a:rPr lang="en-US" dirty="0">
                <a:latin typeface="ArialMT"/>
              </a:rPr>
              <a:t>and functions in society. It involves the restoration and</a:t>
            </a:r>
          </a:p>
          <a:p>
            <a:r>
              <a:rPr lang="en-US" dirty="0">
                <a:latin typeface="ArialMT"/>
              </a:rPr>
              <a:t>maintenance of a patient’s physical, psychological,</a:t>
            </a:r>
          </a:p>
          <a:p>
            <a:r>
              <a:rPr lang="en-US" dirty="0">
                <a:latin typeface="ArialMT"/>
              </a:rPr>
              <a:t>social, emotional, and vocational abilities. Interventions</a:t>
            </a:r>
          </a:p>
          <a:p>
            <a:r>
              <a:rPr lang="en-US" dirty="0">
                <a:latin typeface="ArialMT"/>
              </a:rPr>
              <a:t>are directed towards the consequences of disease and</a:t>
            </a:r>
          </a:p>
          <a:p>
            <a:r>
              <a:rPr lang="en-US" dirty="0">
                <a:latin typeface="ArialMT"/>
              </a:rPr>
              <a:t>injury. The provision of high quality rehabilitation</a:t>
            </a:r>
          </a:p>
          <a:p>
            <a:r>
              <a:rPr lang="en-US" dirty="0">
                <a:latin typeface="ArialMT"/>
              </a:rPr>
              <a:t>services in a community should include the 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683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661DC-D267-427B-A85F-D2829C410E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10ED8-3D1B-469A-BCD5-C297B44AD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1. Conducting a full assessment of people with</a:t>
            </a:r>
          </a:p>
          <a:p>
            <a:r>
              <a:rPr lang="en-US" dirty="0">
                <a:latin typeface="ArialMT"/>
              </a:rPr>
              <a:t>disabilities and suitable support systems;</a:t>
            </a:r>
          </a:p>
          <a:p>
            <a:r>
              <a:rPr lang="en-US" dirty="0">
                <a:latin typeface="ArialMT"/>
              </a:rPr>
              <a:t>2. Establishing a clear care plan;</a:t>
            </a:r>
          </a:p>
          <a:p>
            <a:r>
              <a:rPr lang="en-US" dirty="0">
                <a:latin typeface="ArialMT"/>
              </a:rPr>
              <a:t>3. Providing measures and services to deliver the</a:t>
            </a:r>
          </a:p>
          <a:p>
            <a:r>
              <a:rPr lang="en-US" dirty="0">
                <a:latin typeface="ArialMT"/>
              </a:rPr>
              <a:t>care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8702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963D-E814-43C7-A039-34C6A0DBB17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2.4. MAJOR DISCIPLINES IN PUBLIC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1935-BB8D-450E-9238-26CC967CB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● </a:t>
            </a:r>
            <a:r>
              <a:rPr lang="en-US" b="1" dirty="0">
                <a:latin typeface="Arial-BoldMT"/>
              </a:rPr>
              <a:t>Nutrition</a:t>
            </a:r>
            <a:r>
              <a:rPr lang="en-US" dirty="0">
                <a:latin typeface="ArialMT"/>
              </a:rPr>
              <a:t>: is the science of food, the nutrients and</a:t>
            </a:r>
          </a:p>
          <a:p>
            <a:r>
              <a:rPr lang="en-US" dirty="0">
                <a:latin typeface="ArialMT"/>
              </a:rPr>
              <a:t>other substances therein, their action, interaction and</a:t>
            </a:r>
          </a:p>
          <a:p>
            <a:r>
              <a:rPr lang="en-US" dirty="0">
                <a:latin typeface="ArialMT"/>
              </a:rPr>
              <a:t>balance in relation to health and disease.</a:t>
            </a:r>
          </a:p>
          <a:p>
            <a:r>
              <a:rPr lang="en-US" dirty="0">
                <a:latin typeface="ArialMT"/>
              </a:rPr>
              <a:t>●</a:t>
            </a:r>
            <a:r>
              <a:rPr lang="en-US" b="1" dirty="0">
                <a:latin typeface="Arial-BoldMT"/>
              </a:rPr>
              <a:t>Reproductive health</a:t>
            </a:r>
            <a:r>
              <a:rPr lang="en-US" dirty="0">
                <a:latin typeface="ArialMT"/>
              </a:rPr>
              <a:t>: is a state of complete physical,</a:t>
            </a:r>
          </a:p>
          <a:p>
            <a:r>
              <a:rPr lang="en-US" dirty="0">
                <a:latin typeface="ArialMT"/>
              </a:rPr>
              <a:t>mental and social being not only absence of disease or</a:t>
            </a:r>
          </a:p>
          <a:p>
            <a:r>
              <a:rPr lang="en-US" dirty="0">
                <a:latin typeface="ArialMT"/>
              </a:rPr>
              <a:t>infirmity, in all matters relating to reproductive system</a:t>
            </a:r>
          </a:p>
          <a:p>
            <a:r>
              <a:rPr lang="en-US" dirty="0">
                <a:latin typeface="ArialMT"/>
              </a:rPr>
              <a:t>and to its functions and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4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964E-A32D-429D-891B-2FCE431807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b="1" dirty="0"/>
              <a:t>TOPIC 6: PERSONAL HYGIENE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2F3BD-99B8-4B8B-B356-145F4F05DEF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6.1 Learning Objectives </a:t>
            </a:r>
          </a:p>
          <a:p>
            <a:r>
              <a:rPr lang="en-US" dirty="0"/>
              <a:t>6.2 Hygiene </a:t>
            </a:r>
          </a:p>
          <a:p>
            <a:r>
              <a:rPr lang="en-US" dirty="0"/>
              <a:t>6.3 Exercise </a:t>
            </a:r>
          </a:p>
        </p:txBody>
      </p:sp>
    </p:spTree>
    <p:extLst>
      <p:ext uri="{BB962C8B-B14F-4D97-AF65-F5344CB8AC3E}">
        <p14:creationId xmlns:p14="http://schemas.microsoft.com/office/powerpoint/2010/main" val="71767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1F8D-F1D1-42E3-8B2C-CA7B6C3F97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316A3-3C08-42AE-8A16-0990E399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-BoldMT"/>
              </a:rPr>
              <a:t>●Environmental Health </a:t>
            </a:r>
            <a:r>
              <a:rPr lang="en-US" dirty="0">
                <a:latin typeface="ArialMT"/>
              </a:rPr>
              <a:t>The basic approach to</a:t>
            </a:r>
          </a:p>
          <a:p>
            <a:r>
              <a:rPr lang="en-US" dirty="0">
                <a:latin typeface="ArialMT"/>
              </a:rPr>
              <a:t>environmental control is first to identify specific biologic,</a:t>
            </a:r>
          </a:p>
          <a:p>
            <a:r>
              <a:rPr lang="en-US" dirty="0">
                <a:latin typeface="ArialMT"/>
              </a:rPr>
              <a:t>chemical, social and physical factors that represent</a:t>
            </a:r>
          </a:p>
          <a:p>
            <a:r>
              <a:rPr lang="en-US" dirty="0">
                <a:latin typeface="ArialMT"/>
              </a:rPr>
              <a:t>hazards to health or well-being and to modify the</a:t>
            </a:r>
          </a:p>
          <a:p>
            <a:r>
              <a:rPr lang="en-US" dirty="0">
                <a:latin typeface="ArialMT"/>
              </a:rPr>
              <a:t>environment in a manner that protects people from</a:t>
            </a:r>
          </a:p>
          <a:p>
            <a:r>
              <a:rPr lang="en-US" dirty="0">
                <a:latin typeface="ArialMT"/>
              </a:rPr>
              <a:t>harmful exposures. The principal components of</a:t>
            </a:r>
          </a:p>
          <a:p>
            <a:r>
              <a:rPr lang="en-US" dirty="0">
                <a:latin typeface="ArialMT"/>
              </a:rPr>
              <a:t>environmental health are water sanitation, waste</a:t>
            </a:r>
          </a:p>
          <a:p>
            <a:r>
              <a:rPr lang="en-US" dirty="0">
                <a:latin typeface="ArialMT"/>
              </a:rPr>
              <a:t>disposal 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719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4E78-E74E-44F0-9BA5-9A5321228E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F808-1DC6-4A63-91A9-855C5C483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● </a:t>
            </a:r>
            <a:r>
              <a:rPr lang="en-US" b="1" dirty="0">
                <a:latin typeface="Arial-BoldMT"/>
              </a:rPr>
              <a:t>Health Education </a:t>
            </a:r>
            <a:r>
              <a:rPr lang="en-US" dirty="0">
                <a:latin typeface="ArialMT"/>
              </a:rPr>
              <a:t>is defined as a combination of</a:t>
            </a:r>
          </a:p>
          <a:p>
            <a:r>
              <a:rPr lang="en-US" dirty="0">
                <a:latin typeface="ArialMT"/>
              </a:rPr>
              <a:t>learning experiences designed to facilitate voluntary</a:t>
            </a:r>
          </a:p>
          <a:p>
            <a:r>
              <a:rPr lang="en-US" dirty="0">
                <a:latin typeface="ArialMT"/>
              </a:rPr>
              <a:t>actions conducive to health. It is an essential part of</a:t>
            </a:r>
          </a:p>
          <a:p>
            <a:r>
              <a:rPr lang="en-US" dirty="0">
                <a:latin typeface="ArialMT"/>
              </a:rPr>
              <a:t>health promotion.</a:t>
            </a:r>
          </a:p>
          <a:p>
            <a:r>
              <a:rPr lang="en-US" dirty="0">
                <a:latin typeface="ArialMT"/>
              </a:rPr>
              <a:t>●</a:t>
            </a:r>
            <a:r>
              <a:rPr lang="en-US" b="1" dirty="0">
                <a:latin typeface="Arial-BoldMT"/>
              </a:rPr>
              <a:t>Epidemiology </a:t>
            </a:r>
            <a:r>
              <a:rPr lang="en-US" dirty="0">
                <a:latin typeface="ArialMT"/>
              </a:rPr>
              <a:t>is the study of frequency, distribution,</a:t>
            </a:r>
          </a:p>
          <a:p>
            <a:r>
              <a:rPr lang="en-US" dirty="0">
                <a:latin typeface="ArialMT"/>
              </a:rPr>
              <a:t>and determinants of diseases and other related states 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181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7A3E5-1704-44A1-A8BD-ED14DE0632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168AC-9E89-4DFF-9B7F-AA38679B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>
                <a:solidFill>
                  <a:prstClr val="black"/>
                </a:solidFill>
                <a:latin typeface="ArialMT"/>
              </a:rPr>
              <a:t>events in specified populations. The application of this</a:t>
            </a:r>
          </a:p>
          <a:p>
            <a:pPr lvl="0"/>
            <a:r>
              <a:rPr lang="en-US" sz="4000" dirty="0">
                <a:solidFill>
                  <a:prstClr val="black"/>
                </a:solidFill>
                <a:latin typeface="ArialMT"/>
              </a:rPr>
              <a:t>study to the promotion of health and to the prevention</a:t>
            </a:r>
          </a:p>
          <a:p>
            <a:pPr lvl="0"/>
            <a:r>
              <a:rPr lang="en-US" sz="4000" dirty="0">
                <a:solidFill>
                  <a:prstClr val="black"/>
                </a:solidFill>
                <a:latin typeface="ArialMT"/>
              </a:rPr>
              <a:t>and control of health problems is evident.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80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7F2A-6F51-4DD3-B8B6-694B441471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8F404-155E-4BA2-8678-D704324A8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● </a:t>
            </a:r>
            <a:r>
              <a:rPr lang="en-US" b="1" dirty="0">
                <a:latin typeface="Arial-BoldMT"/>
              </a:rPr>
              <a:t>Health Economics </a:t>
            </a:r>
            <a:r>
              <a:rPr lang="en-US" dirty="0">
                <a:latin typeface="ArialMT"/>
              </a:rPr>
              <a:t>is concerned with the alternative</a:t>
            </a:r>
          </a:p>
          <a:p>
            <a:r>
              <a:rPr lang="en-US" dirty="0">
                <a:latin typeface="ArialMT"/>
              </a:rPr>
              <a:t>uses of resources in the health services sector and with</a:t>
            </a:r>
          </a:p>
          <a:p>
            <a:r>
              <a:rPr lang="en-US" dirty="0">
                <a:latin typeface="ArialMT"/>
              </a:rPr>
              <a:t>the efficient utilization of economic resources such as</a:t>
            </a:r>
          </a:p>
          <a:p>
            <a:r>
              <a:rPr lang="en-US" dirty="0">
                <a:latin typeface="ArialMT"/>
              </a:rPr>
              <a:t>manpower, material and financial resources.</a:t>
            </a:r>
          </a:p>
          <a:p>
            <a:r>
              <a:rPr lang="en-US" dirty="0">
                <a:latin typeface="ArialMT"/>
              </a:rPr>
              <a:t>● </a:t>
            </a:r>
            <a:r>
              <a:rPr lang="en-US" b="1" dirty="0">
                <a:latin typeface="Arial-BoldMT"/>
              </a:rPr>
              <a:t>Biostatistics </a:t>
            </a:r>
            <a:r>
              <a:rPr lang="en-US" dirty="0">
                <a:latin typeface="ArialMT"/>
              </a:rPr>
              <a:t>is the application of statistics to</a:t>
            </a:r>
          </a:p>
          <a:p>
            <a:r>
              <a:rPr lang="en-US" dirty="0">
                <a:latin typeface="ArialMT"/>
              </a:rPr>
              <a:t>biological problems; application of statistics especially to</a:t>
            </a:r>
          </a:p>
          <a:p>
            <a:r>
              <a:rPr lang="en-US" dirty="0">
                <a:latin typeface="ArialMT"/>
              </a:rPr>
              <a:t>medical problems, but its real meaning is broader.</a:t>
            </a:r>
          </a:p>
          <a:p>
            <a:r>
              <a:rPr lang="en-US" dirty="0">
                <a:latin typeface="ArialMT"/>
              </a:rPr>
              <a:t>● </a:t>
            </a:r>
            <a:r>
              <a:rPr lang="en-US" b="1" dirty="0">
                <a:latin typeface="Arial-BoldMT"/>
              </a:rPr>
              <a:t>Health Service Management </a:t>
            </a:r>
            <a:r>
              <a:rPr lang="en-US" dirty="0">
                <a:latin typeface="ArialMT"/>
              </a:rPr>
              <a:t>is getting people to</a:t>
            </a:r>
          </a:p>
          <a:p>
            <a:r>
              <a:rPr lang="en-US" dirty="0">
                <a:latin typeface="ArialMT"/>
              </a:rPr>
              <a:t>work harmoniously together and to make efficient use of</a:t>
            </a:r>
          </a:p>
          <a:p>
            <a:r>
              <a:rPr lang="en-US" dirty="0">
                <a:latin typeface="ArialMT"/>
              </a:rPr>
              <a:t>resources in order to achieve objectives.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2323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07328-05DD-4B1A-8122-5AB53DB7B6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5E0A0-70AC-4F44-ACB6-3188DE17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-BoldMT"/>
              </a:rPr>
              <a:t>Ecology</a:t>
            </a:r>
            <a:r>
              <a:rPr lang="en-US" dirty="0">
                <a:latin typeface="ArialMT"/>
              </a:rPr>
              <a:t>: is the study of relationship among living</a:t>
            </a:r>
          </a:p>
          <a:p>
            <a:r>
              <a:rPr lang="en-US" dirty="0">
                <a:latin typeface="ArialMT"/>
              </a:rPr>
              <a:t>organisms and their environment. It is the science,</a:t>
            </a:r>
          </a:p>
          <a:p>
            <a:r>
              <a:rPr lang="en-US" dirty="0">
                <a:latin typeface="ArialMT"/>
              </a:rPr>
              <a:t>which deals with the inter-relationships between the</a:t>
            </a:r>
          </a:p>
          <a:p>
            <a:r>
              <a:rPr lang="en-US" dirty="0">
                <a:latin typeface="ArialMT"/>
              </a:rPr>
              <a:t>various organisms living in an area and their relationship</a:t>
            </a:r>
          </a:p>
          <a:p>
            <a:r>
              <a:rPr lang="en-US" dirty="0">
                <a:latin typeface="ArialMT"/>
              </a:rPr>
              <a:t>with the physical environment. Human ecology means</a:t>
            </a:r>
          </a:p>
          <a:p>
            <a:r>
              <a:rPr lang="en-US" dirty="0">
                <a:latin typeface="ArialMT"/>
              </a:rPr>
              <a:t>the study of human groups as influenced by</a:t>
            </a:r>
          </a:p>
          <a:p>
            <a:r>
              <a:rPr lang="en-US" dirty="0">
                <a:latin typeface="ArialMT"/>
              </a:rPr>
              <a:t>environmental factors, including social and behavioral</a:t>
            </a:r>
          </a:p>
          <a:p>
            <a:r>
              <a:rPr lang="en-US" dirty="0">
                <a:latin typeface="ArialMT"/>
              </a:rPr>
              <a:t>factors.</a:t>
            </a:r>
          </a:p>
        </p:txBody>
      </p:sp>
    </p:spTree>
    <p:extLst>
      <p:ext uri="{BB962C8B-B14F-4D97-AF65-F5344CB8AC3E}">
        <p14:creationId xmlns:p14="http://schemas.microsoft.com/office/powerpoint/2010/main" val="4843295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8D59-B0B2-4FA2-ACF0-570B3DC94E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E8847-E154-46EE-89A0-827E2FFB2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is a conscious action to acquire deeper</a:t>
            </a:r>
          </a:p>
          <a:p>
            <a:r>
              <a:rPr lang="en-US" dirty="0">
                <a:latin typeface="ArialMT"/>
              </a:rPr>
              <a:t>knowledge or new facts about scientific or technical</a:t>
            </a:r>
          </a:p>
          <a:p>
            <a:r>
              <a:rPr lang="en-US" dirty="0">
                <a:latin typeface="ArialMT"/>
              </a:rPr>
              <a:t>subjects. It is a systematic investigation towards</a:t>
            </a:r>
          </a:p>
          <a:p>
            <a:r>
              <a:rPr lang="en-US" dirty="0">
                <a:latin typeface="ArialMT"/>
              </a:rPr>
              <a:t>increasing knowledge. It aims at the discovery and</a:t>
            </a:r>
          </a:p>
          <a:p>
            <a:r>
              <a:rPr lang="en-US" dirty="0">
                <a:latin typeface="ArialMT"/>
              </a:rPr>
              <a:t>interpretation of facts, revision of accepted theories, or</a:t>
            </a:r>
          </a:p>
          <a:p>
            <a:r>
              <a:rPr lang="en-US" dirty="0">
                <a:latin typeface="ArialMT"/>
              </a:rPr>
              <a:t>laws in the light of new facts or practical application of</a:t>
            </a:r>
          </a:p>
          <a:p>
            <a:r>
              <a:rPr lang="en-US" dirty="0">
                <a:latin typeface="ArialMT"/>
              </a:rPr>
              <a:t>such new theories or laws.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274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EC3B2-B95E-45A6-9F9C-FED697DE5A9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Demography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8B98D-9DEA-424B-B774-894C5CE46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is the study of population, especially</a:t>
            </a:r>
          </a:p>
          <a:p>
            <a:r>
              <a:rPr lang="en-US" dirty="0">
                <a:latin typeface="ArialMT"/>
              </a:rPr>
              <a:t>with reference to size and density, fertility, mortality,</a:t>
            </a:r>
          </a:p>
          <a:p>
            <a:r>
              <a:rPr lang="en-US" dirty="0">
                <a:latin typeface="ArialMT"/>
              </a:rPr>
              <a:t>growth, age distribution, migration, and the interaction of</a:t>
            </a:r>
          </a:p>
          <a:p>
            <a:r>
              <a:rPr lang="en-US" dirty="0">
                <a:latin typeface="ArialMT"/>
              </a:rPr>
              <a:t>all those with social and economic conditions.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918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BCB16-0D69-454C-8B0F-621FB095E0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2.5. Core activities in public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0A5C-DCAB-452E-8CE6-806A333D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1. Preventing epidemics</a:t>
            </a:r>
          </a:p>
          <a:p>
            <a:r>
              <a:rPr lang="en-US" dirty="0">
                <a:latin typeface="ArialMT"/>
              </a:rPr>
              <a:t>2. Protecting the environment, work place ,food and</a:t>
            </a:r>
          </a:p>
          <a:p>
            <a:r>
              <a:rPr lang="en-US" dirty="0">
                <a:latin typeface="ArialMT"/>
              </a:rPr>
              <a:t>water ;</a:t>
            </a:r>
          </a:p>
          <a:p>
            <a:r>
              <a:rPr lang="en-US" dirty="0">
                <a:latin typeface="ArialMT"/>
              </a:rPr>
              <a:t>3. Promoting healthy behavior;</a:t>
            </a:r>
          </a:p>
          <a:p>
            <a:r>
              <a:rPr lang="en-US" dirty="0">
                <a:latin typeface="ArialMT"/>
              </a:rPr>
              <a:t>4. Monitoring the health status of the population;</a:t>
            </a:r>
          </a:p>
          <a:p>
            <a:r>
              <a:rPr lang="en-US" dirty="0">
                <a:latin typeface="ArialMT"/>
              </a:rPr>
              <a:t>5. Mobilizing community action;</a:t>
            </a:r>
          </a:p>
          <a:p>
            <a:r>
              <a:rPr lang="en-US" dirty="0">
                <a:latin typeface="ArialMT"/>
              </a:rPr>
              <a:t>6. Responding to disasters;</a:t>
            </a:r>
          </a:p>
          <a:p>
            <a:r>
              <a:rPr lang="en-US" dirty="0">
                <a:latin typeface="ArialMT"/>
              </a:rPr>
              <a:t>7. Assuring the quality ,accessibility, and accountability</a:t>
            </a:r>
          </a:p>
          <a:p>
            <a:r>
              <a:rPr lang="en-US" dirty="0">
                <a:latin typeface="ArialMT"/>
              </a:rPr>
              <a:t>of medical care;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8124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3E37-4DD9-48DA-916B-C025852610E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76147-8701-44E4-B303-02795DA9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Reaching to develop new insights and innovative</a:t>
            </a:r>
          </a:p>
          <a:p>
            <a:r>
              <a:rPr lang="en-US" dirty="0">
                <a:latin typeface="ArialMT"/>
              </a:rPr>
              <a:t>solutions and</a:t>
            </a:r>
          </a:p>
          <a:p>
            <a:r>
              <a:rPr lang="en-US" dirty="0">
                <a:latin typeface="ArialMT"/>
              </a:rPr>
              <a:t>9. Leading the development of sound health policy and</a:t>
            </a:r>
          </a:p>
          <a:p>
            <a:r>
              <a:rPr lang="en-US" dirty="0">
                <a:latin typeface="ArialMT"/>
              </a:rPr>
              <a:t>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5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00D0-D272-4248-B47E-73FC0061EC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rial-BoldMT"/>
              </a:rPr>
              <a:t>2.6. Community Health, Clinical Medicine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and Public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7A565-D32E-4D75-A67D-EB7BF5BF9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Community health refers to the health status of a</a:t>
            </a:r>
          </a:p>
          <a:p>
            <a:r>
              <a:rPr lang="en-US" dirty="0">
                <a:latin typeface="ArialMT"/>
              </a:rPr>
              <a:t>defined group of people and the actions and conditions</a:t>
            </a:r>
          </a:p>
          <a:p>
            <a:r>
              <a:rPr lang="en-US" dirty="0">
                <a:latin typeface="ArialMT"/>
              </a:rPr>
              <a:t>both private and public (governmental) to promote,</a:t>
            </a:r>
          </a:p>
          <a:p>
            <a:r>
              <a:rPr lang="en-US" dirty="0">
                <a:latin typeface="ArialMT"/>
              </a:rPr>
              <a:t>protect and preserve their health.</a:t>
            </a:r>
          </a:p>
          <a:p>
            <a:r>
              <a:rPr lang="en-US" dirty="0">
                <a:latin typeface="ArialMT"/>
              </a:rPr>
              <a:t>Whereas Public health refers to the health status of a</a:t>
            </a:r>
          </a:p>
          <a:p>
            <a:r>
              <a:rPr lang="en-US" dirty="0">
                <a:latin typeface="ArialMT"/>
              </a:rPr>
              <a:t>defined group of people and the governmental actions</a:t>
            </a:r>
          </a:p>
          <a:p>
            <a:r>
              <a:rPr lang="en-US" dirty="0">
                <a:latin typeface="ArialMT"/>
              </a:rPr>
              <a:t>and conditions to promote, protect and preserve their</a:t>
            </a:r>
          </a:p>
          <a:p>
            <a:r>
              <a:rPr lang="en-US" dirty="0">
                <a:latin typeface="ArialMT"/>
              </a:rPr>
              <a:t>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17BD-34D1-42B9-BA2D-3E6A567A64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b="1" dirty="0"/>
              <a:t>TOPIC 7</a:t>
            </a:r>
            <a:r>
              <a:rPr lang="en-US" dirty="0"/>
              <a:t>: HEALTH AND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C5B06-6463-43EE-BF27-113FCBBD0328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7.1 Learning Objectives </a:t>
            </a:r>
          </a:p>
          <a:p>
            <a:r>
              <a:rPr lang="en-US" dirty="0"/>
              <a:t>7.2 Introduction </a:t>
            </a:r>
          </a:p>
          <a:p>
            <a:r>
              <a:rPr lang="en-US" dirty="0"/>
              <a:t>7.3 The difference between development and</a:t>
            </a:r>
          </a:p>
          <a:p>
            <a:r>
              <a:rPr lang="en-US" dirty="0"/>
              <a:t>economic growth </a:t>
            </a:r>
          </a:p>
          <a:p>
            <a:r>
              <a:rPr lang="en-US" dirty="0"/>
              <a:t>7.4 The role of health in development </a:t>
            </a:r>
          </a:p>
          <a:p>
            <a:r>
              <a:rPr lang="en-US" dirty="0"/>
              <a:t>7.5 Relation ship between health and development </a:t>
            </a:r>
          </a:p>
          <a:p>
            <a:r>
              <a:rPr lang="en-US" dirty="0"/>
              <a:t>7.6 Health and the millennium development goal </a:t>
            </a:r>
          </a:p>
          <a:p>
            <a:r>
              <a:rPr lang="en-US" dirty="0"/>
              <a:t>7.7 Exercise </a:t>
            </a:r>
          </a:p>
        </p:txBody>
      </p:sp>
    </p:spTree>
    <p:extLst>
      <p:ext uri="{BB962C8B-B14F-4D97-AF65-F5344CB8AC3E}">
        <p14:creationId xmlns:p14="http://schemas.microsoft.com/office/powerpoint/2010/main" val="410583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0BC1F-BA74-4B17-BE8E-FAB98EBE61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9FDD-7CEB-46CF-9F19-E91F5453B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MT"/>
              </a:rPr>
              <a:t>Clinical medicine is concerned with diagnosing and</a:t>
            </a:r>
          </a:p>
          <a:p>
            <a:r>
              <a:rPr lang="en-US" dirty="0">
                <a:latin typeface="ArialMT"/>
              </a:rPr>
              <a:t>treating diseases in individual patients. It has evolved</a:t>
            </a:r>
          </a:p>
          <a:p>
            <a:r>
              <a:rPr lang="en-US" dirty="0">
                <a:latin typeface="ArialMT"/>
              </a:rPr>
              <a:t>from primarily a medical and nursing service to involve a</a:t>
            </a:r>
          </a:p>
          <a:p>
            <a:r>
              <a:rPr lang="en-US" dirty="0">
                <a:latin typeface="ArialMT"/>
              </a:rPr>
              <a:t>highly complex team of professionals.</a:t>
            </a:r>
          </a:p>
          <a:p>
            <a:r>
              <a:rPr lang="en-US" dirty="0">
                <a:latin typeface="ArialMT"/>
              </a:rPr>
              <a:t>The overall objective of both public health and clinical</a:t>
            </a:r>
          </a:p>
          <a:p>
            <a:r>
              <a:rPr lang="en-US" dirty="0">
                <a:latin typeface="ArialMT"/>
              </a:rPr>
              <a:t>medicine is better health for individual and for society.</a:t>
            </a:r>
          </a:p>
          <a:p>
            <a:r>
              <a:rPr lang="en-US" dirty="0">
                <a:latin typeface="ArialMT"/>
              </a:rPr>
              <a:t>Both of them are vital and interdependent to improve</a:t>
            </a:r>
          </a:p>
          <a:p>
            <a:r>
              <a:rPr lang="en-US" dirty="0">
                <a:latin typeface="ArialMT"/>
              </a:rPr>
              <a:t>individual and public health. Ready access to high</a:t>
            </a:r>
          </a:p>
          <a:p>
            <a:r>
              <a:rPr lang="en-US" dirty="0">
                <a:latin typeface="ArialMT"/>
              </a:rPr>
              <a:t>quality health care services is a right of the population</a:t>
            </a:r>
          </a:p>
          <a:p>
            <a:r>
              <a:rPr lang="en-US" dirty="0">
                <a:latin typeface="ArialMT"/>
              </a:rPr>
              <a:t>and a requirement of good public health. This requires</a:t>
            </a:r>
          </a:p>
          <a:p>
            <a:r>
              <a:rPr lang="en-US" dirty="0">
                <a:latin typeface="ArialMT"/>
              </a:rPr>
              <a:t>the availability of high quality providers of clinical and</a:t>
            </a:r>
          </a:p>
          <a:p>
            <a:r>
              <a:rPr lang="en-US" dirty="0">
                <a:latin typeface="ArialMT"/>
              </a:rPr>
              <a:t>preventive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5191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A424-7BA6-42F5-9EBB-197CA32E5EC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9D45-32FE-4EF3-8403-FCC3C3B5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Public health involves both direct and indirect</a:t>
            </a:r>
          </a:p>
          <a:p>
            <a:r>
              <a:rPr lang="en-US" dirty="0">
                <a:latin typeface="ArialMT"/>
              </a:rPr>
              <a:t>approaches. Direct measures in public health include</a:t>
            </a:r>
          </a:p>
          <a:p>
            <a:r>
              <a:rPr lang="en-US" dirty="0">
                <a:latin typeface="ArialMT"/>
              </a:rPr>
              <a:t>immunization of children, modern birth control,</a:t>
            </a:r>
          </a:p>
          <a:p>
            <a:r>
              <a:rPr lang="en-US" dirty="0">
                <a:latin typeface="ArialMT"/>
              </a:rPr>
              <a:t>hypertension, and diabetes case findings. Indirect</a:t>
            </a:r>
          </a:p>
          <a:p>
            <a:r>
              <a:rPr lang="en-US" dirty="0">
                <a:latin typeface="ArialMT"/>
              </a:rPr>
              <a:t>methods used in public health protect the individual by</a:t>
            </a:r>
          </a:p>
          <a:p>
            <a:r>
              <a:rPr lang="en-US" dirty="0">
                <a:latin typeface="ArialMT"/>
              </a:rPr>
              <a:t>community –wide means, such as raising standards of</a:t>
            </a:r>
          </a:p>
          <a:p>
            <a:r>
              <a:rPr lang="en-US" dirty="0">
                <a:latin typeface="ArialMT"/>
              </a:rPr>
              <a:t>environmental safety, assurance of a safe water supply,</a:t>
            </a:r>
          </a:p>
          <a:p>
            <a:r>
              <a:rPr lang="en-US" dirty="0">
                <a:latin typeface="ArialMT"/>
              </a:rPr>
              <a:t>sewage disposal, and improved nutrition. In public</a:t>
            </a:r>
          </a:p>
          <a:p>
            <a:r>
              <a:rPr lang="en-US" dirty="0">
                <a:latin typeface="ArialMT"/>
              </a:rPr>
              <a:t>health practice, both the direct and indirect approaches</a:t>
            </a:r>
          </a:p>
          <a:p>
            <a:r>
              <a:rPr lang="en-US" dirty="0">
                <a:latin typeface="ArialMT"/>
              </a:rPr>
              <a:t>are relevant.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7018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DE45-90A6-413A-A36C-2680EC1E7E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2.7. Ethical issues and challenges in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public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15026-E690-4250-8D36-102359BB6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Public health is usually viewed as a broad social</a:t>
            </a:r>
          </a:p>
          <a:p>
            <a:r>
              <a:rPr lang="en-US" dirty="0">
                <a:latin typeface="ArialMT"/>
              </a:rPr>
              <a:t>movement, a way of asserting social justice, value and</a:t>
            </a:r>
          </a:p>
          <a:p>
            <a:r>
              <a:rPr lang="en-US" dirty="0">
                <a:latin typeface="ArialMT"/>
              </a:rPr>
              <a:t>priority to human life. On the other hand, market justice</a:t>
            </a:r>
          </a:p>
          <a:p>
            <a:r>
              <a:rPr lang="en-US" dirty="0">
                <a:latin typeface="ArialMT"/>
              </a:rPr>
              <a:t>prevents the fair distribution of burdens and benefits</a:t>
            </a:r>
          </a:p>
          <a:p>
            <a:r>
              <a:rPr lang="en-US" dirty="0">
                <a:latin typeface="ArialMT"/>
              </a:rPr>
              <a:t>among society.</a:t>
            </a:r>
          </a:p>
          <a:p>
            <a:r>
              <a:rPr lang="en-US" b="1" dirty="0">
                <a:latin typeface="ArialMT"/>
              </a:rPr>
              <a:t>The following are challenges and ethical concerns in</a:t>
            </a:r>
          </a:p>
          <a:p>
            <a:pPr marL="0" indent="0">
              <a:buNone/>
            </a:pPr>
            <a:r>
              <a:rPr lang="en-US" b="1" dirty="0">
                <a:latin typeface="ArialMT"/>
              </a:rPr>
              <a:t>public health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52295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53A4-6955-4604-9CD8-40BE7B6A2B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E895D-2F88-41AB-91B9-A4C8CEE05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MT"/>
              </a:rPr>
              <a:t>1. Political conservatism and public health – in this</a:t>
            </a:r>
          </a:p>
          <a:p>
            <a:r>
              <a:rPr lang="en-US" sz="3600" dirty="0">
                <a:latin typeface="ArialMT"/>
              </a:rPr>
              <a:t>view, politics conserves the broad vision of public</a:t>
            </a:r>
          </a:p>
          <a:p>
            <a:r>
              <a:rPr lang="en-US" sz="3600" dirty="0">
                <a:latin typeface="ArialMT"/>
              </a:rPr>
              <a:t>health and prefers it to limit into a technical</a:t>
            </a:r>
          </a:p>
          <a:p>
            <a:r>
              <a:rPr lang="en-US" sz="3600" dirty="0">
                <a:latin typeface="ArialMT"/>
              </a:rPr>
              <a:t>enterprise focusing on controlling communicable</a:t>
            </a:r>
          </a:p>
          <a:p>
            <a:r>
              <a:rPr lang="en-US" sz="3600" dirty="0">
                <a:latin typeface="ArialMT"/>
              </a:rPr>
              <a:t>diseases and a safety net providing medical care</a:t>
            </a:r>
          </a:p>
          <a:p>
            <a:r>
              <a:rPr lang="en-US" sz="3600" dirty="0">
                <a:latin typeface="ArialMT"/>
              </a:rPr>
              <a:t>to the indigent.</a:t>
            </a:r>
          </a:p>
        </p:txBody>
      </p:sp>
    </p:spTree>
    <p:extLst>
      <p:ext uri="{BB962C8B-B14F-4D97-AF65-F5344CB8AC3E}">
        <p14:creationId xmlns:p14="http://schemas.microsoft.com/office/powerpoint/2010/main" val="220857300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E55C-F6ED-411D-8F99-2F356FC122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768EA-15EF-4D3B-98C6-F72A0E451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2. Collective scope and individualism –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individualistic societies resist the notion of public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health’s concern for the collective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3. Economic impacts - public health regulations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affects the industries (E.g. tobacco), those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paying for the public health benefits may not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rialMT"/>
              </a:rPr>
              <a:t>necessarily be the beneficiaries (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501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A64F7-96FE-40D1-B724-CB49A9671C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BE6A0-4E3A-4887-BA67-D7B2A49B9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4. Promoting public welfare versus individual liberty</a:t>
            </a:r>
          </a:p>
          <a:p>
            <a:r>
              <a:rPr lang="en-US" dirty="0">
                <a:latin typeface="ArialMT"/>
              </a:rPr>
              <a:t>– the extent to which governments should restrict</a:t>
            </a:r>
          </a:p>
          <a:p>
            <a:r>
              <a:rPr lang="en-US" dirty="0">
                <a:latin typeface="ArialMT"/>
              </a:rPr>
              <a:t>individual freedom for the purpose of improving</a:t>
            </a:r>
          </a:p>
          <a:p>
            <a:r>
              <a:rPr lang="en-US" dirty="0">
                <a:latin typeface="ArialMT"/>
              </a:rPr>
              <a:t>community health ( E.g. AIDS control in Cuba)</a:t>
            </a:r>
          </a:p>
          <a:p>
            <a:r>
              <a:rPr lang="fr-FR" dirty="0">
                <a:latin typeface="ArialMT"/>
              </a:rPr>
              <a:t>5. </a:t>
            </a:r>
            <a:r>
              <a:rPr lang="fr-FR" dirty="0" err="1">
                <a:latin typeface="ArialMT"/>
              </a:rPr>
              <a:t>Paternalism</a:t>
            </a:r>
            <a:r>
              <a:rPr lang="fr-FR" dirty="0">
                <a:latin typeface="ArialMT"/>
              </a:rPr>
              <a:t> versus </a:t>
            </a:r>
            <a:r>
              <a:rPr lang="fr-FR" dirty="0" err="1">
                <a:latin typeface="ArialMT"/>
              </a:rPr>
              <a:t>libertarianism</a:t>
            </a:r>
            <a:r>
              <a:rPr lang="fr-FR" dirty="0">
                <a:latin typeface="ArialMT"/>
              </a:rPr>
              <a:t> – restrictions</a:t>
            </a:r>
          </a:p>
          <a:p>
            <a:r>
              <a:rPr lang="en-US" dirty="0">
                <a:latin typeface="ArialMT"/>
              </a:rPr>
              <a:t>on individual behavior for protecting their 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499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19DED-891B-4753-8C77-E012B03CB5C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26593-BA5E-4235-A57C-9769E0FF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MT"/>
              </a:rPr>
              <a:t>Public health measures and religion/moral –</a:t>
            </a:r>
          </a:p>
          <a:p>
            <a:r>
              <a:rPr lang="en-US" sz="3200" dirty="0">
                <a:latin typeface="ArialMT"/>
              </a:rPr>
              <a:t>some public health measures are not acceptable</a:t>
            </a:r>
          </a:p>
          <a:p>
            <a:r>
              <a:rPr lang="en-US" sz="3200" dirty="0">
                <a:latin typeface="ArialMT"/>
              </a:rPr>
              <a:t>on religious and moral grounds ,(E.g. sex</a:t>
            </a:r>
          </a:p>
          <a:p>
            <a:r>
              <a:rPr lang="en-US" sz="3200" dirty="0">
                <a:latin typeface="ArialMT"/>
              </a:rPr>
              <a:t>education and distribution of contraceptives</a:t>
            </a:r>
          </a:p>
          <a:p>
            <a:r>
              <a:rPr lang="en-US" sz="3200" dirty="0">
                <a:latin typeface="ArialMT"/>
              </a:rPr>
              <a:t>and/or condoms to adolescences),</a:t>
            </a:r>
          </a:p>
        </p:txBody>
      </p:sp>
    </p:spTree>
    <p:extLst>
      <p:ext uri="{BB962C8B-B14F-4D97-AF65-F5344CB8AC3E}">
        <p14:creationId xmlns:p14="http://schemas.microsoft.com/office/powerpoint/2010/main" val="40184814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B0307-724E-4617-9972-7E2523610D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3108-4F9B-4F7F-B0BB-9A80B7E0E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MT"/>
              </a:rPr>
              <a:t>7</a:t>
            </a:r>
            <a:r>
              <a:rPr lang="en-US" sz="3600" dirty="0">
                <a:solidFill>
                  <a:prstClr val="black"/>
                </a:solidFill>
                <a:latin typeface="ArialMT"/>
              </a:rPr>
              <a:t>. Values and responsibilities - health authorities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deciding on values and choices of those they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serve (e.g. whether some one should not take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the responsibility on behavior causing ill health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such as smokers, alcoholics, promiscuous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MT"/>
              </a:rPr>
              <a:t>people ),decision on whether to emphasize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719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342DB-3BB5-4CCD-B8BE-5C62BF3874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ABE0-50BA-4B6C-83AE-0FC541661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MT"/>
              </a:rPr>
              <a:t>Surveillance versus cure </a:t>
            </a:r>
            <a:r>
              <a:rPr lang="en-US" dirty="0">
                <a:latin typeface="ArialMT"/>
              </a:rPr>
              <a:t>– involves hoe to deal</a:t>
            </a:r>
          </a:p>
          <a:p>
            <a:r>
              <a:rPr lang="en-US" dirty="0">
                <a:latin typeface="ArialMT"/>
              </a:rPr>
              <a:t>with sick subjects identified in routine</a:t>
            </a:r>
          </a:p>
          <a:p>
            <a:r>
              <a:rPr lang="en-US" dirty="0">
                <a:latin typeface="ArialMT"/>
              </a:rPr>
              <a:t>survey/data collection</a:t>
            </a:r>
          </a:p>
          <a:p>
            <a:r>
              <a:rPr lang="en-US" dirty="0">
                <a:latin typeface="ArialMT"/>
              </a:rPr>
              <a:t>9</a:t>
            </a:r>
            <a:r>
              <a:rPr lang="en-US" b="1" dirty="0">
                <a:latin typeface="ArialMT"/>
              </a:rPr>
              <a:t>. Dilemmas in cost benefit analysis </a:t>
            </a:r>
            <a:r>
              <a:rPr lang="en-US" dirty="0">
                <a:latin typeface="ArialMT"/>
              </a:rPr>
              <a:t>– the difficulty</a:t>
            </a:r>
          </a:p>
          <a:p>
            <a:r>
              <a:rPr lang="en-US" dirty="0">
                <a:latin typeface="ArialMT"/>
              </a:rPr>
              <a:t>of valuing life, and values to be assigned for the</a:t>
            </a:r>
          </a:p>
          <a:p>
            <a:r>
              <a:rPr lang="en-US" dirty="0">
                <a:latin typeface="ArialMT"/>
              </a:rPr>
              <a:t>rich versus the poor.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627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319F0-9977-4FF2-8559-A897D8C514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2.8 Exercise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CB042-AE23-4869-BF62-6550B1229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Define public health and discuss the similarities and</a:t>
            </a:r>
          </a:p>
          <a:p>
            <a:r>
              <a:rPr lang="en-US" dirty="0">
                <a:latin typeface="ArialMT"/>
              </a:rPr>
              <a:t>difference with clinical medicine.</a:t>
            </a:r>
          </a:p>
          <a:p>
            <a:r>
              <a:rPr lang="en-US" dirty="0">
                <a:latin typeface="ArialMT"/>
              </a:rPr>
              <a:t>Mention the role of public health in the health care</a:t>
            </a:r>
          </a:p>
          <a:p>
            <a:r>
              <a:rPr lang="en-US" dirty="0">
                <a:latin typeface="ArialMT"/>
              </a:rPr>
              <a:t>delivery system</a:t>
            </a:r>
          </a:p>
          <a:p>
            <a:r>
              <a:rPr lang="en-US" dirty="0">
                <a:latin typeface="ArialMT"/>
              </a:rPr>
              <a:t>What are the challenges of public health practice?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2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8F09-3EFA-4E86-BC50-C7A446CE85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b="1" dirty="0"/>
              <a:t>TOPIC 8</a:t>
            </a:r>
            <a:r>
              <a:rPr lang="en-US" dirty="0"/>
              <a:t>: PRIMARY HEALTH CARE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19A7-F2CB-4959-B023-01EE74CD191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8.1 Learning Objective:</a:t>
            </a:r>
          </a:p>
          <a:p>
            <a:r>
              <a:rPr lang="en-US" dirty="0"/>
              <a:t>8.2 Introduction </a:t>
            </a:r>
          </a:p>
          <a:p>
            <a:r>
              <a:rPr lang="en-US" dirty="0"/>
              <a:t>8.3 Definition </a:t>
            </a:r>
          </a:p>
          <a:p>
            <a:r>
              <a:rPr lang="en-US" dirty="0"/>
              <a:t>8.4 Historical development of PHC</a:t>
            </a:r>
          </a:p>
          <a:p>
            <a:r>
              <a:rPr lang="en-US" dirty="0"/>
              <a:t>8.5 Components of PHC </a:t>
            </a:r>
          </a:p>
          <a:p>
            <a:r>
              <a:rPr lang="en-US" dirty="0"/>
              <a:t>8.6 PHC Principles </a:t>
            </a:r>
          </a:p>
          <a:p>
            <a:r>
              <a:rPr lang="en-US" dirty="0"/>
              <a:t>8.7 PHC Philosophy and strategy </a:t>
            </a:r>
          </a:p>
          <a:p>
            <a:r>
              <a:rPr lang="en-US" dirty="0"/>
              <a:t>8.8 PHC in EAST AFRICA</a:t>
            </a:r>
          </a:p>
          <a:p>
            <a:r>
              <a:rPr lang="en-US" dirty="0"/>
              <a:t>8.9 Exercise </a:t>
            </a:r>
          </a:p>
        </p:txBody>
      </p:sp>
    </p:spTree>
    <p:extLst>
      <p:ext uri="{BB962C8B-B14F-4D97-AF65-F5344CB8AC3E}">
        <p14:creationId xmlns:p14="http://schemas.microsoft.com/office/powerpoint/2010/main" val="22563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C57ED-1883-45A2-A532-166FC3FC24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TOPIC 3</a:t>
            </a:r>
            <a:br>
              <a:rPr lang="en-US" b="1" dirty="0">
                <a:latin typeface="Arial-BoldMT"/>
              </a:rPr>
            </a:br>
            <a:r>
              <a:rPr lang="en-US" b="1" dirty="0">
                <a:latin typeface="Arial-BoldMT"/>
              </a:rPr>
              <a:t>HEALTH AND CULTURE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175E6-2287-45CC-A82A-DCCD703BE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-BoldMT"/>
              </a:rPr>
              <a:t>3.1 Learning Objectives</a:t>
            </a:r>
          </a:p>
          <a:p>
            <a:r>
              <a:rPr lang="en-US" dirty="0">
                <a:latin typeface="ArialMT"/>
              </a:rPr>
              <a:t>At the end of this chapter, the students are expected to:</a:t>
            </a:r>
          </a:p>
          <a:p>
            <a:r>
              <a:rPr lang="en-US" dirty="0">
                <a:latin typeface="ArialMT"/>
              </a:rPr>
              <a:t>Define culture .</a:t>
            </a:r>
          </a:p>
          <a:p>
            <a:r>
              <a:rPr lang="en-US" dirty="0">
                <a:latin typeface="ArialMT"/>
              </a:rPr>
              <a:t>Describe the relationship between culture and</a:t>
            </a:r>
          </a:p>
          <a:p>
            <a:r>
              <a:rPr lang="en-US" dirty="0">
                <a:latin typeface="ArialMT"/>
              </a:rPr>
              <a:t>health *</a:t>
            </a:r>
          </a:p>
          <a:p>
            <a:r>
              <a:rPr lang="en-US" dirty="0">
                <a:latin typeface="ArialMT"/>
              </a:rPr>
              <a:t>Discuss the influence of culture on health.</a:t>
            </a:r>
          </a:p>
          <a:p>
            <a:r>
              <a:rPr lang="en-US" dirty="0">
                <a:latin typeface="ArialMT"/>
              </a:rPr>
              <a:t>Health is already defined in chapter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0747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9262-96D1-4151-881B-FE19C304D6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3.2 Definition</a:t>
            </a:r>
            <a:br>
              <a:rPr lang="en-US" sz="36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D10B1-13B6-428A-BFF2-A958905CA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Culture is that complex whole which includes</a:t>
            </a:r>
          </a:p>
          <a:p>
            <a:r>
              <a:rPr lang="en-US" dirty="0">
                <a:latin typeface="ArialMT"/>
              </a:rPr>
              <a:t>knowledge, belief, art, morale, law, customs and other</a:t>
            </a:r>
          </a:p>
          <a:p>
            <a:r>
              <a:rPr lang="en-US" dirty="0">
                <a:latin typeface="ArialMT"/>
              </a:rPr>
              <a:t>capabilities and habits acquired by man as a member of</a:t>
            </a:r>
          </a:p>
          <a:p>
            <a:r>
              <a:rPr lang="en-US" dirty="0">
                <a:latin typeface="ArialMT"/>
              </a:rPr>
              <a:t>society.</a:t>
            </a:r>
          </a:p>
          <a:p>
            <a:r>
              <a:rPr lang="en-US" dirty="0">
                <a:latin typeface="ArialMT"/>
              </a:rPr>
              <a:t>Culture refers to the sum total of the life- ways of a</a:t>
            </a:r>
          </a:p>
          <a:p>
            <a:r>
              <a:rPr lang="en-US" dirty="0">
                <a:latin typeface="ArialMT"/>
              </a:rPr>
              <a:t>group of people who share values, beliefs and practices</a:t>
            </a:r>
          </a:p>
          <a:p>
            <a:r>
              <a:rPr lang="en-US" dirty="0">
                <a:latin typeface="ArialMT"/>
              </a:rPr>
              <a:t>that are passed on form generation to generation 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797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53A0-65D1-4AD6-8C20-006DCF7BA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31ADF-B246-4960-84F9-C2D0C68EF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which change through time. Culture is the sum totals of</a:t>
            </a:r>
          </a:p>
          <a:p>
            <a:r>
              <a:rPr lang="en-US" dirty="0">
                <a:latin typeface="ArialMT"/>
              </a:rPr>
              <a:t>the things that people do because of having been</a:t>
            </a:r>
          </a:p>
          <a:p>
            <a:r>
              <a:rPr lang="en-US" dirty="0">
                <a:latin typeface="ArialMT"/>
              </a:rPr>
              <a:t>taught. For the perpetuation of human race, man</a:t>
            </a:r>
          </a:p>
          <a:p>
            <a:r>
              <a:rPr lang="en-US" dirty="0">
                <a:latin typeface="ArialMT"/>
              </a:rPr>
              <a:t>depends on culture, which is a learned behavior.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9481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7FFB8-C21B-4A17-8C91-45EC7011F1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  <a:t>The three suggested levels of culture include:</a:t>
            </a:r>
            <a:br>
              <a:rPr lang="en-US" sz="2800" b="1" dirty="0">
                <a:solidFill>
                  <a:prstClr val="black"/>
                </a:solidFill>
                <a:latin typeface="ArialMT"/>
                <a:ea typeface="+mn-ea"/>
                <a:cs typeface="+mn-cs"/>
              </a:rPr>
            </a:b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C0AB8-9325-4CF7-BC72-F1FFAECE7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b="1" dirty="0">
                <a:latin typeface="ArialMT"/>
              </a:rPr>
              <a:t>Concrete </a:t>
            </a:r>
            <a:r>
              <a:rPr lang="en-US" dirty="0">
                <a:latin typeface="ArialMT"/>
              </a:rPr>
              <a:t>- the most visible tangible artifacts</a:t>
            </a:r>
          </a:p>
          <a:p>
            <a:r>
              <a:rPr lang="en-US" dirty="0">
                <a:latin typeface="ArialMT"/>
              </a:rPr>
              <a:t>such as clothes, music, art, food and games.</a:t>
            </a:r>
          </a:p>
          <a:p>
            <a:r>
              <a:rPr lang="en-US" dirty="0">
                <a:latin typeface="ArialMT"/>
              </a:rPr>
              <a:t>Festivals and celebration focus on these</a:t>
            </a:r>
          </a:p>
          <a:p>
            <a:r>
              <a:rPr lang="en-US" dirty="0">
                <a:latin typeface="ArialMT"/>
              </a:rPr>
              <a:t>dimensions.</a:t>
            </a:r>
          </a:p>
          <a:p>
            <a:r>
              <a:rPr lang="en-US" dirty="0">
                <a:latin typeface="Courier New" panose="02070309020205020404" pitchFamily="49" charset="0"/>
              </a:rPr>
              <a:t>o </a:t>
            </a:r>
            <a:r>
              <a:rPr lang="en-US" b="1" dirty="0">
                <a:latin typeface="ArialMT"/>
              </a:rPr>
              <a:t>Behavioral </a:t>
            </a:r>
            <a:r>
              <a:rPr lang="en-US" dirty="0">
                <a:latin typeface="ArialMT"/>
              </a:rPr>
              <a:t>– practices reflect values and</a:t>
            </a:r>
          </a:p>
          <a:p>
            <a:r>
              <a:rPr lang="en-US" dirty="0">
                <a:latin typeface="ArialMT"/>
              </a:rPr>
              <a:t>defined social and gender roles, languages</a:t>
            </a:r>
          </a:p>
          <a:p>
            <a:r>
              <a:rPr lang="en-US" dirty="0">
                <a:latin typeface="ArialMT"/>
              </a:rPr>
              <a:t>spoken, and approaches to non-verbal</a:t>
            </a:r>
          </a:p>
          <a:p>
            <a:r>
              <a:rPr lang="en-US" dirty="0">
                <a:latin typeface="ArialMT"/>
              </a:rPr>
              <a:t>communication. Behavioral aspects of culture</a:t>
            </a:r>
          </a:p>
          <a:p>
            <a:r>
              <a:rPr lang="en-US" dirty="0">
                <a:latin typeface="ArialMT"/>
              </a:rPr>
              <a:t>include language, gender roles, family</a:t>
            </a:r>
          </a:p>
          <a:p>
            <a:r>
              <a:rPr lang="en-US" dirty="0">
                <a:latin typeface="ArialMT"/>
              </a:rPr>
              <a:t>structure, political affiliation, and community</a:t>
            </a:r>
          </a:p>
          <a:p>
            <a:r>
              <a:rPr lang="en-US" dirty="0">
                <a:latin typeface="ArialMT"/>
              </a:rPr>
              <a:t>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6754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70E80-AD10-4C88-B48C-8C64E5B180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319C4-A0D3-43CA-AA0B-5B392D850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MT"/>
              </a:rPr>
              <a:t>Symbolic</a:t>
            </a:r>
            <a:r>
              <a:rPr lang="en-US" dirty="0">
                <a:latin typeface="ArialMT"/>
              </a:rPr>
              <a:t> – values and belief are often</a:t>
            </a:r>
          </a:p>
          <a:p>
            <a:r>
              <a:rPr lang="en-US" dirty="0">
                <a:latin typeface="ArialMT"/>
              </a:rPr>
              <a:t>expressed in symbols and rituals. Although</a:t>
            </a:r>
          </a:p>
          <a:p>
            <a:r>
              <a:rPr lang="en-US" dirty="0">
                <a:latin typeface="ArialMT"/>
              </a:rPr>
              <a:t>often abstract, symbolic meaning is key to</a:t>
            </a:r>
          </a:p>
          <a:p>
            <a:r>
              <a:rPr lang="en-US" dirty="0">
                <a:latin typeface="ArialMT"/>
              </a:rPr>
              <a:t>how people define themselves in relation to</a:t>
            </a:r>
          </a:p>
          <a:p>
            <a:r>
              <a:rPr lang="en-US" dirty="0">
                <a:latin typeface="ArialMT"/>
              </a:rPr>
              <a:t>each other, the world and the universe.</a:t>
            </a:r>
          </a:p>
          <a:p>
            <a:r>
              <a:rPr lang="en-US" dirty="0">
                <a:latin typeface="ArialMT"/>
              </a:rPr>
              <a:t>Symbolic expression includes value systems,</a:t>
            </a:r>
          </a:p>
          <a:p>
            <a:r>
              <a:rPr lang="en-US" dirty="0">
                <a:latin typeface="ArialMT"/>
              </a:rPr>
              <a:t>religion, worldview, customs, spirituality,</a:t>
            </a:r>
          </a:p>
          <a:p>
            <a:r>
              <a:rPr lang="en-US" dirty="0">
                <a:latin typeface="ArialMT"/>
              </a:rPr>
              <a:t>morals and ethics.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3187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C9CC-47EA-4722-970F-89D2B8DB5F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>
                <a:latin typeface="Arial-BoldMT"/>
              </a:rPr>
              <a:t>3.3 Relation of Culture and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595ED-9B2F-452A-84B3-6D1EBD040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Culture is one of the determinants of health among the</a:t>
            </a:r>
          </a:p>
          <a:p>
            <a:r>
              <a:rPr lang="en-US" dirty="0">
                <a:latin typeface="ArialMT"/>
              </a:rPr>
              <a:t>environmental factors. An individual’s culture influences</a:t>
            </a:r>
          </a:p>
          <a:p>
            <a:r>
              <a:rPr lang="en-US" dirty="0">
                <a:latin typeface="ArialMT"/>
              </a:rPr>
              <a:t>his or her attitude toward various health issues,</a:t>
            </a:r>
          </a:p>
          <a:p>
            <a:r>
              <a:rPr lang="en-US" dirty="0">
                <a:latin typeface="ArialMT"/>
              </a:rPr>
              <a:t>including perceptions of what is and is not a health</a:t>
            </a:r>
          </a:p>
          <a:p>
            <a:r>
              <a:rPr lang="en-US" dirty="0">
                <a:latin typeface="ArialMT"/>
              </a:rPr>
              <a:t>problem, methods of disease prevention, treatment of</a:t>
            </a:r>
          </a:p>
          <a:p>
            <a:r>
              <a:rPr lang="en-US" dirty="0">
                <a:latin typeface="ArialMT"/>
              </a:rPr>
              <a:t>illness, and use of health providers.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3370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3222C-0789-41C2-962C-57AC09932A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DCF19-CF52-470F-A851-D0384F5E0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In every culture, the</a:t>
            </a:r>
          </a:p>
          <a:p>
            <a:r>
              <a:rPr lang="en-US" dirty="0">
                <a:latin typeface="ArialMT"/>
              </a:rPr>
              <a:t>care of the sick person is clearly dictated not only as to</a:t>
            </a:r>
          </a:p>
          <a:p>
            <a:r>
              <a:rPr lang="en-US" dirty="0">
                <a:latin typeface="ArialMT"/>
              </a:rPr>
              <a:t>what care he/she is given, but also who will do it and</a:t>
            </a:r>
          </a:p>
          <a:p>
            <a:r>
              <a:rPr lang="en-US" dirty="0">
                <a:latin typeface="ArialMT"/>
              </a:rPr>
              <a:t>how he/she should proceed. We learn from our own</a:t>
            </a:r>
          </a:p>
          <a:p>
            <a:r>
              <a:rPr lang="en-US" dirty="0">
                <a:latin typeface="ArialMT"/>
              </a:rPr>
              <a:t>cultural and ethnic backgrounds how to be healthy, how</a:t>
            </a:r>
          </a:p>
          <a:p>
            <a:r>
              <a:rPr lang="en-US" dirty="0">
                <a:latin typeface="ArialMT"/>
              </a:rPr>
              <a:t>to recognize illness, and how to be ill. Meanings</a:t>
            </a:r>
          </a:p>
          <a:p>
            <a:r>
              <a:rPr lang="en-US" dirty="0">
                <a:latin typeface="ArialMT"/>
              </a:rPr>
              <a:t>attached to the notions of health and illnesses are</a:t>
            </a:r>
          </a:p>
          <a:p>
            <a:r>
              <a:rPr lang="en-US" dirty="0">
                <a:latin typeface="ArialMT"/>
              </a:rPr>
              <a:t>related to basic, culture-bound values by which we</a:t>
            </a:r>
          </a:p>
          <a:p>
            <a:r>
              <a:rPr lang="en-US" dirty="0">
                <a:latin typeface="ArialMT"/>
              </a:rPr>
              <a:t>define a given experience and perceptions.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2030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A740-3882-4B79-B614-CDD987ACE3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3030E-C650-4989-9AAC-FAB4BFBB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MT"/>
              </a:rPr>
              <a:t>People around the world have beliefs and behaviors</a:t>
            </a:r>
          </a:p>
          <a:p>
            <a:r>
              <a:rPr lang="en-US" dirty="0">
                <a:latin typeface="ArialMT"/>
              </a:rPr>
              <a:t>related to health and illness that stem from cultural</a:t>
            </a:r>
          </a:p>
          <a:p>
            <a:r>
              <a:rPr lang="en-US" dirty="0">
                <a:latin typeface="ArialMT"/>
              </a:rPr>
              <a:t>forces and individual experience and perceptions.</a:t>
            </a:r>
          </a:p>
          <a:p>
            <a:r>
              <a:rPr lang="en-US" dirty="0">
                <a:latin typeface="ArialMT"/>
              </a:rPr>
              <a:t>To understand the cultural context of health, it is</a:t>
            </a:r>
          </a:p>
          <a:p>
            <a:r>
              <a:rPr lang="en-US" dirty="0">
                <a:latin typeface="ArialMT"/>
              </a:rPr>
              <a:t>essential to work with several key concepts:</a:t>
            </a:r>
          </a:p>
          <a:p>
            <a:r>
              <a:rPr lang="en-US" dirty="0">
                <a:latin typeface="ArialMT"/>
              </a:rPr>
              <a:t>1. The concept of insider and outsider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787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34D1E-F15C-4D0F-92BE-39C3ACE78CF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3BF02-B061-474B-BD2D-58743800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MT"/>
              </a:rPr>
              <a:t>Perspectives are useful for examining when we are</a:t>
            </a:r>
          </a:p>
          <a:p>
            <a:r>
              <a:rPr lang="en-US" dirty="0">
                <a:latin typeface="ArialMT"/>
              </a:rPr>
              <a:t>seeing things from our point of view and when we are</a:t>
            </a:r>
          </a:p>
          <a:p>
            <a:r>
              <a:rPr lang="en-US" dirty="0">
                <a:latin typeface="ArialMT"/>
              </a:rPr>
              <a:t>trying to understand some ones else's view of things.</a:t>
            </a:r>
          </a:p>
          <a:p>
            <a:r>
              <a:rPr lang="en-US" dirty="0">
                <a:latin typeface="ArialMT"/>
              </a:rPr>
              <a:t>Insider shows the culture as viewed from within. It refers</a:t>
            </a:r>
          </a:p>
          <a:p>
            <a:r>
              <a:rPr lang="en-US" dirty="0">
                <a:latin typeface="ArialMT"/>
              </a:rPr>
              <a:t>to the meaning that people attach to things from their</a:t>
            </a:r>
          </a:p>
          <a:p>
            <a:r>
              <a:rPr lang="en-US" dirty="0">
                <a:latin typeface="ArialMT"/>
              </a:rPr>
              <a:t>cultural perspective. For example, the view worms</a:t>
            </a:r>
          </a:p>
          <a:p>
            <a:r>
              <a:rPr lang="en-US" dirty="0">
                <a:latin typeface="ArialMT"/>
              </a:rPr>
              <a:t>(ascaris) in children are normal and are caused by</a:t>
            </a:r>
          </a:p>
          <a:p>
            <a:r>
              <a:rPr lang="en-US" dirty="0">
                <a:latin typeface="ArialMT"/>
              </a:rPr>
              <a:t>eating sweets in the perspective within some cultures.</a:t>
            </a:r>
          </a:p>
          <a:p>
            <a:r>
              <a:rPr lang="en-US" dirty="0">
                <a:latin typeface="ArialMT"/>
              </a:rPr>
              <a:t>The outsider perspective refers to some thing as seen</a:t>
            </a:r>
          </a:p>
          <a:p>
            <a:r>
              <a:rPr lang="en-US" dirty="0">
                <a:latin typeface="ArialMT"/>
              </a:rPr>
              <a:t>from the outside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9058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F8684-13A6-449F-909A-C6686A9A26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………………………………………………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547F4-6C6E-45A3-B0D2-74BC88EA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MT"/>
              </a:rPr>
              <a:t>2. Ethnocentrisms refer to seeing ones own culture as</a:t>
            </a:r>
          </a:p>
          <a:p>
            <a:r>
              <a:rPr lang="en-US" dirty="0">
                <a:latin typeface="ArialMT"/>
              </a:rPr>
              <a:t>"best". This is a natural tendency, because the survival</a:t>
            </a:r>
          </a:p>
          <a:p>
            <a:r>
              <a:rPr lang="en-US" dirty="0">
                <a:latin typeface="ArialMT"/>
              </a:rPr>
              <a:t>and perpetuation of a culture depends on teaching</a:t>
            </a:r>
          </a:p>
          <a:p>
            <a:r>
              <a:rPr lang="en-US" dirty="0">
                <a:latin typeface="ArialMT"/>
              </a:rPr>
              <a:t>children to accept it and on its members feeling that it is</a:t>
            </a:r>
          </a:p>
          <a:p>
            <a:r>
              <a:rPr lang="en-US" dirty="0">
                <a:latin typeface="ArialMT"/>
              </a:rPr>
              <a:t>a good thing. Cultural relativism in anthropology refers</a:t>
            </a:r>
          </a:p>
          <a:p>
            <a:r>
              <a:rPr lang="en-US" dirty="0">
                <a:latin typeface="ArialMT"/>
              </a:rPr>
              <a:t>to the idea that each culture has developed its own</a:t>
            </a:r>
          </a:p>
          <a:p>
            <a:r>
              <a:rPr lang="en-US" dirty="0">
                <a:latin typeface="ArialMT"/>
              </a:rPr>
              <a:t>ways of solving problems of how to live together; how to</a:t>
            </a:r>
          </a:p>
          <a:p>
            <a:r>
              <a:rPr lang="en-US" dirty="0">
                <a:latin typeface="ArialMT"/>
              </a:rPr>
              <a:t>obtain the essential of life, such as food and shelter;</a:t>
            </a:r>
          </a:p>
          <a:p>
            <a:r>
              <a:rPr lang="en-US" dirty="0">
                <a:latin typeface="ArialMT"/>
              </a:rPr>
              <a:t>how to explain phenomena;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1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12110</Words>
  <Application>Microsoft Office PowerPoint</Application>
  <PresentationFormat>Widescreen</PresentationFormat>
  <Paragraphs>1767</Paragraphs>
  <Slides>211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211</vt:i4>
      </vt:variant>
    </vt:vector>
  </HeadingPairs>
  <TitlesOfParts>
    <vt:vector size="222" baseType="lpstr">
      <vt:lpstr>Arial</vt:lpstr>
      <vt:lpstr>Arial-BoldMT</vt:lpstr>
      <vt:lpstr>ArialMT</vt:lpstr>
      <vt:lpstr>Calibri</vt:lpstr>
      <vt:lpstr>Calibri Light</vt:lpstr>
      <vt:lpstr>ComicSansMS</vt:lpstr>
      <vt:lpstr>Courier New</vt:lpstr>
      <vt:lpstr>SymbolMT</vt:lpstr>
      <vt:lpstr>Times New Roman</vt:lpstr>
      <vt:lpstr>Wingdings-Regular</vt:lpstr>
      <vt:lpstr>Office Theme</vt:lpstr>
      <vt:lpstr>INTRODUCTION TO PUBLIC HEALTH By NZANZU J. TWALIBU  BESTM (Hons) KyU, PGCRW (CBR), Cert. COMM HEALTH (SWITZERLAND), MPH (IHSU/CIU), Msc. MEVS (KU) PhD (KU) PhD (KYU) </vt:lpstr>
      <vt:lpstr>contnd</vt:lpstr>
      <vt:lpstr>TOPIC 3: HEALTH AND CULTURE </vt:lpstr>
      <vt:lpstr>TOPIC 4: TRADITIONAL HEALTH CARE </vt:lpstr>
      <vt:lpstr>Contd</vt:lpstr>
      <vt:lpstr>TOPIC 5: FAMILY HEALTH  </vt:lpstr>
      <vt:lpstr>TOPIC 6: PERSONAL HYGIENE  </vt:lpstr>
      <vt:lpstr>TOPIC 7: HEALTH AND DEVELOPMENT </vt:lpstr>
      <vt:lpstr>TOPIC 8: PRIMARY HEALTH CARE  </vt:lpstr>
      <vt:lpstr>TOPIC 9: COMMUNITY BASED HEALTH SERVICES  </vt:lpstr>
      <vt:lpstr>TOPIC 1 CONCEPT OF HEALTH</vt:lpstr>
      <vt:lpstr>1.2 Health </vt:lpstr>
      <vt:lpstr>Cont…………………………………..</vt:lpstr>
      <vt:lpstr>Cont………………….</vt:lpstr>
      <vt:lpstr>Cont……………………………….</vt:lpstr>
      <vt:lpstr>Cont……………………………………………….</vt:lpstr>
      <vt:lpstr>Cont………………………………………….</vt:lpstr>
      <vt:lpstr>Cont……………………………………………</vt:lpstr>
      <vt:lpstr>Cont……………………………………………….</vt:lpstr>
      <vt:lpstr>Cont……………………………………………………</vt:lpstr>
      <vt:lpstr>Cont…………………………………………</vt:lpstr>
      <vt:lpstr>Cont…………………………………………………</vt:lpstr>
      <vt:lpstr>Cont…………………………………………….</vt:lpstr>
      <vt:lpstr>General Determinants of health of a community </vt:lpstr>
      <vt:lpstr>Cont………………………………………….</vt:lpstr>
      <vt:lpstr>Cont……………………………</vt:lpstr>
      <vt:lpstr>1.5 Globalization and Health </vt:lpstr>
      <vt:lpstr>Effects of Globalization on health includes </vt:lpstr>
      <vt:lpstr>Cont…………………………</vt:lpstr>
      <vt:lpstr>Cont…………………………</vt:lpstr>
      <vt:lpstr>1.6 Model of disease causation theories </vt:lpstr>
      <vt:lpstr>1. Contagion theory </vt:lpstr>
      <vt:lpstr>Cont……………………….</vt:lpstr>
      <vt:lpstr>Cont………………………………….</vt:lpstr>
      <vt:lpstr>2. Supernatural theory </vt:lpstr>
      <vt:lpstr>3. Personal behavior theory </vt:lpstr>
      <vt:lpstr>4. Miasma theory </vt:lpstr>
      <vt:lpstr>II – Twenty-century models </vt:lpstr>
      <vt:lpstr>1. The Germ Theory </vt:lpstr>
      <vt:lpstr>2. The Life Style Theory </vt:lpstr>
      <vt:lpstr>3. The Environmental Theory </vt:lpstr>
      <vt:lpstr>4. The Multi Causal Theory </vt:lpstr>
      <vt:lpstr>1.7 Exercise </vt:lpstr>
      <vt:lpstr>TOPIC 2 PUBLIC HEALTH IN DETAILS </vt:lpstr>
      <vt:lpstr>2.2 History of public Health </vt:lpstr>
      <vt:lpstr>HISTORICAL MARKERS in the development of Public Health (selected)</vt:lpstr>
      <vt:lpstr>Cont………………………………………</vt:lpstr>
      <vt:lpstr>Cont……………………………………..</vt:lpstr>
      <vt:lpstr>Cont………………………………………………..</vt:lpstr>
      <vt:lpstr>Cont………………………………</vt:lpstr>
      <vt:lpstr>Cont………………………………….</vt:lpstr>
      <vt:lpstr>Cont…………………………………</vt:lpstr>
      <vt:lpstr>Cont……………………………………………….</vt:lpstr>
      <vt:lpstr>Cont……………………………………………..</vt:lpstr>
      <vt:lpstr>Cont…………………………………………………….</vt:lpstr>
      <vt:lpstr>Cont……………………………………………..</vt:lpstr>
      <vt:lpstr>Cont…………………………………………….</vt:lpstr>
      <vt:lpstr>2.3 Definitions</vt:lpstr>
      <vt:lpstr>Health Promotion </vt:lpstr>
      <vt:lpstr>Cont…………………………………..</vt:lpstr>
      <vt:lpstr>Cont…………………………………….</vt:lpstr>
      <vt:lpstr>Prevention </vt:lpstr>
      <vt:lpstr>Primary Prevention</vt:lpstr>
      <vt:lpstr>Secondary Prevention</vt:lpstr>
      <vt:lpstr>Tertiary Prevention</vt:lpstr>
      <vt:lpstr>Cont……………………………</vt:lpstr>
      <vt:lpstr>Rehabilitation </vt:lpstr>
      <vt:lpstr>Cont…………………………………….</vt:lpstr>
      <vt:lpstr>2.4. MAJOR DISCIPLINES IN PUBLIC HEALTH</vt:lpstr>
      <vt:lpstr>Cont………………………………………….</vt:lpstr>
      <vt:lpstr>Cont…………………………….</vt:lpstr>
      <vt:lpstr>Cont……………………………………</vt:lpstr>
      <vt:lpstr>Cont………………………………………………..</vt:lpstr>
      <vt:lpstr>Cont…………………………….</vt:lpstr>
      <vt:lpstr>Research</vt:lpstr>
      <vt:lpstr>Demography</vt:lpstr>
      <vt:lpstr>2.5. Core activities in public health</vt:lpstr>
      <vt:lpstr>Cont…………………………………………….</vt:lpstr>
      <vt:lpstr>2.6. Community Health, Clinical Medicine and Public Health</vt:lpstr>
      <vt:lpstr>Cont…………………………………………………..</vt:lpstr>
      <vt:lpstr>Cont……………………………….</vt:lpstr>
      <vt:lpstr>2.7. Ethical issues and challenges in public health</vt:lpstr>
      <vt:lpstr>Cont………………………………………………..</vt:lpstr>
      <vt:lpstr>Cont………………………………………………</vt:lpstr>
      <vt:lpstr>Cont……………………………………………..</vt:lpstr>
      <vt:lpstr>Cont………………………………………..</vt:lpstr>
      <vt:lpstr>Cont…………………………………………………..</vt:lpstr>
      <vt:lpstr>Cont…………………………………………………………</vt:lpstr>
      <vt:lpstr>2.8 Exercise </vt:lpstr>
      <vt:lpstr>TOPIC 3 HEALTH AND CULTURE</vt:lpstr>
      <vt:lpstr>3.2 Definition </vt:lpstr>
      <vt:lpstr>Cont………………………………………….</vt:lpstr>
      <vt:lpstr>The three suggested levels of culture include: </vt:lpstr>
      <vt:lpstr>Cont…………………………..</vt:lpstr>
      <vt:lpstr>3.3 Relation of Culture and Health</vt:lpstr>
      <vt:lpstr>Cont………………………………………</vt:lpstr>
      <vt:lpstr>Cont…………………………………….</vt:lpstr>
      <vt:lpstr>Cont…………………………………………………….</vt:lpstr>
      <vt:lpstr>Cont………………………………………………</vt:lpstr>
      <vt:lpstr>Cont………………………………………………………</vt:lpstr>
      <vt:lpstr>Cont…………………………………………………….</vt:lpstr>
      <vt:lpstr>3.4. Exercise </vt:lpstr>
      <vt:lpstr>TOPIC 4: TRADITIONAL HEALTH CARE PRACTICES</vt:lpstr>
      <vt:lpstr>4.2 Introduction  </vt:lpstr>
      <vt:lpstr>4.3 Structure of Traditional Medicine </vt:lpstr>
      <vt:lpstr>4.3.1 Ethno medical definition of Health </vt:lpstr>
      <vt:lpstr>4.3.1.1 Naturalistic ethnologies: </vt:lpstr>
      <vt:lpstr>4.3.1.2 Magico- religious domain</vt:lpstr>
      <vt:lpstr>Cont…………………………………………..</vt:lpstr>
      <vt:lpstr>4.4. Traditional Perinatal Care </vt:lpstr>
      <vt:lpstr>4.5. Secular Healing </vt:lpstr>
      <vt:lpstr>4.5.1 Self care </vt:lpstr>
      <vt:lpstr>4.5.2 Empirical Practitioners </vt:lpstr>
      <vt:lpstr>Cont………………………………………………….</vt:lpstr>
      <vt:lpstr>4.6. Exercise: </vt:lpstr>
      <vt:lpstr>Topic 5: FAMILY HEALTH</vt:lpstr>
      <vt:lpstr>5.2 Family </vt:lpstr>
      <vt:lpstr>CONT……………………………………..</vt:lpstr>
      <vt:lpstr>5.3 Family Health </vt:lpstr>
      <vt:lpstr>Why do we focus on family health? </vt:lpstr>
      <vt:lpstr>Cont………………………………………………………</vt:lpstr>
      <vt:lpstr>Maternal health </vt:lpstr>
      <vt:lpstr>Family Planning </vt:lpstr>
      <vt:lpstr>Cont……………………………….</vt:lpstr>
      <vt:lpstr>Child health </vt:lpstr>
      <vt:lpstr>5.4 Exercise </vt:lpstr>
      <vt:lpstr>Topic 6: PERSONAL HYGIENE</vt:lpstr>
      <vt:lpstr>6.2 Hygiene </vt:lpstr>
      <vt:lpstr>Cont………………………………..</vt:lpstr>
      <vt:lpstr>Cont………………………………………………</vt:lpstr>
      <vt:lpstr>Cont………………………….</vt:lpstr>
      <vt:lpstr>Cont………………………………………………….</vt:lpstr>
      <vt:lpstr>Cont……………………………………………</vt:lpstr>
      <vt:lpstr>Cont………………………………………..</vt:lpstr>
      <vt:lpstr>Cont…………………………………………..</vt:lpstr>
      <vt:lpstr>Cont………………………………………….</vt:lpstr>
      <vt:lpstr>Cont…………………………………..</vt:lpstr>
      <vt:lpstr>cont………………………………….</vt:lpstr>
      <vt:lpstr>cont……………………………..</vt:lpstr>
      <vt:lpstr>Topic 7 HEALTH AND DEVELOPMENT</vt:lpstr>
      <vt:lpstr>Cont………………………………………</vt:lpstr>
      <vt:lpstr>Cont…………………………………………</vt:lpstr>
      <vt:lpstr>What is development? </vt:lpstr>
      <vt:lpstr>Cont………………………………………….</vt:lpstr>
      <vt:lpstr>Cont…………………………………………….</vt:lpstr>
      <vt:lpstr>7.3 The Difference between development and Economic growth </vt:lpstr>
      <vt:lpstr>Cont……………………………………..</vt:lpstr>
      <vt:lpstr>7.4 The role of Health in Development </vt:lpstr>
      <vt:lpstr>Cont………………………………</vt:lpstr>
      <vt:lpstr>7.5. Relation Ship between Health and Development</vt:lpstr>
      <vt:lpstr>Cont…………………………………………….</vt:lpstr>
      <vt:lpstr>What is Household Livelihood Security (HLS)? </vt:lpstr>
      <vt:lpstr>Cont……………………………………………..</vt:lpstr>
      <vt:lpstr>7.6 Health and the Millennium Development Goal</vt:lpstr>
      <vt:lpstr>Cont…………………………………….</vt:lpstr>
      <vt:lpstr>Cont…………………………………..</vt:lpstr>
      <vt:lpstr>Cont………………………………………………</vt:lpstr>
      <vt:lpstr>7.7 Exercise </vt:lpstr>
      <vt:lpstr>ASSIGNMENT I</vt:lpstr>
      <vt:lpstr>TOPIC 8: PRIMARY HEALTH CARE </vt:lpstr>
      <vt:lpstr>9.2 Introduction </vt:lpstr>
      <vt:lpstr>Cont………………………………………………</vt:lpstr>
      <vt:lpstr>9.3 Definition </vt:lpstr>
      <vt:lpstr>Cont……………………………………….</vt:lpstr>
      <vt:lpstr>Cont……………………………………………</vt:lpstr>
      <vt:lpstr>Cont………………………………………….</vt:lpstr>
      <vt:lpstr>Cont……………………………………………..</vt:lpstr>
      <vt:lpstr>Cont………………………………………………….</vt:lpstr>
      <vt:lpstr>9.5 Components of PHC </vt:lpstr>
      <vt:lpstr>Cont………………………………………….</vt:lpstr>
      <vt:lpstr>Cont………………………………………..</vt:lpstr>
      <vt:lpstr>9.6 PHC Principles </vt:lpstr>
      <vt:lpstr>Cont………………………………….</vt:lpstr>
      <vt:lpstr>Cont…………………………………</vt:lpstr>
      <vt:lpstr>Cont……………………………………………….</vt:lpstr>
      <vt:lpstr>Cont………………………………………………..</vt:lpstr>
      <vt:lpstr>Cont………………………………………….</vt:lpstr>
      <vt:lpstr>PowerPoint Presentation</vt:lpstr>
      <vt:lpstr>Cont…………………………………..</vt:lpstr>
      <vt:lpstr>Cont……………………………………</vt:lpstr>
      <vt:lpstr>Cont…………………………….</vt:lpstr>
      <vt:lpstr>Cont……………………………………………..</vt:lpstr>
      <vt:lpstr>Cont………………………………….</vt:lpstr>
      <vt:lpstr>Cont………………………………………..</vt:lpstr>
      <vt:lpstr>PHC Strategy </vt:lpstr>
      <vt:lpstr>Generally the major problems in the implementation of PHC IN AFRICA  </vt:lpstr>
      <vt:lpstr>Cont……………………………………………..</vt:lpstr>
      <vt:lpstr>9.9 Exercise </vt:lpstr>
      <vt:lpstr>TOPIC 9: COMMUNITY BASED HEALTH SERVICES</vt:lpstr>
      <vt:lpstr>Cont……………………………………………….</vt:lpstr>
      <vt:lpstr>Community Health Workers </vt:lpstr>
      <vt:lpstr>Cont…………………………………………</vt:lpstr>
      <vt:lpstr>Health Service Extension Package (HSEP) </vt:lpstr>
      <vt:lpstr>Cont……………………………….</vt:lpstr>
      <vt:lpstr>Cont………………………………..</vt:lpstr>
      <vt:lpstr>Cont………………………………….</vt:lpstr>
      <vt:lpstr>10.4 Community Health Councils </vt:lpstr>
      <vt:lpstr>Cont……………………………………………</vt:lpstr>
      <vt:lpstr>9.5 Community involvement in health (CIH) </vt:lpstr>
      <vt:lpstr>Cont………………………………………….</vt:lpstr>
      <vt:lpstr>Cont……………………………………….</vt:lpstr>
      <vt:lpstr>Cont…………………………………….</vt:lpstr>
      <vt:lpstr>9.6 Team Approach in Health Service </vt:lpstr>
      <vt:lpstr>Cont……………………………………</vt:lpstr>
      <vt:lpstr>Cont…………………………….</vt:lpstr>
      <vt:lpstr>Cont……………………………………..</vt:lpstr>
      <vt:lpstr>Cont………………………………………</vt:lpstr>
      <vt:lpstr>Cont……………………………</vt:lpstr>
      <vt:lpstr>Cont……………………………………</vt:lpstr>
      <vt:lpstr>9.7 Exercise </vt:lpstr>
      <vt:lpstr>Cont……………………………………..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Public Health NZANZU J. TWALIBU  BESTM (Hons) KyU, PGCRW (CBR), Cert. COMM HEALTH (SWITZERLAND), MPH (IHSU/CIU), PhD (KYU)</dc:title>
  <dc:creator>Dr. Nzanzu Twalibu Joshua</dc:creator>
  <cp:lastModifiedBy>DELL</cp:lastModifiedBy>
  <cp:revision>228</cp:revision>
  <dcterms:created xsi:type="dcterms:W3CDTF">2019-04-23T08:07:15Z</dcterms:created>
  <dcterms:modified xsi:type="dcterms:W3CDTF">2024-12-03T10:31:01Z</dcterms:modified>
</cp:coreProperties>
</file>